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94" r:id="rId2"/>
    <p:sldId id="257" r:id="rId3"/>
    <p:sldId id="528" r:id="rId4"/>
    <p:sldId id="463" r:id="rId5"/>
    <p:sldId id="490" r:id="rId6"/>
    <p:sldId id="491" r:id="rId7"/>
    <p:sldId id="529" r:id="rId8"/>
    <p:sldId id="492" r:id="rId9"/>
    <p:sldId id="493" r:id="rId10"/>
    <p:sldId id="494" r:id="rId11"/>
    <p:sldId id="530" r:id="rId12"/>
    <p:sldId id="496" r:id="rId13"/>
    <p:sldId id="497" r:id="rId14"/>
    <p:sldId id="531" r:id="rId15"/>
    <p:sldId id="498" r:id="rId16"/>
    <p:sldId id="468" r:id="rId17"/>
    <p:sldId id="499" r:id="rId18"/>
    <p:sldId id="500" r:id="rId19"/>
    <p:sldId id="501" r:id="rId20"/>
    <p:sldId id="502" r:id="rId21"/>
    <p:sldId id="507" r:id="rId22"/>
    <p:sldId id="506" r:id="rId23"/>
    <p:sldId id="532" r:id="rId24"/>
    <p:sldId id="505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6" r:id="rId42"/>
    <p:sldId id="533" r:id="rId43"/>
    <p:sldId id="524" r:id="rId44"/>
    <p:sldId id="525" r:id="rId45"/>
    <p:sldId id="489" r:id="rId46"/>
    <p:sldId id="495" r:id="rId47"/>
    <p:sldId id="53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17A9"/>
    <a:srgbClr val="0000FF"/>
    <a:srgbClr val="00CC99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5273" autoAdjust="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E2C87-26EC-4CAA-86BC-36EC607FF9AD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F4F79-D058-41E3-8FFA-EFD61A5F4E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12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5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312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62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 b="1"/>
              <a:t>목적</a:t>
            </a:r>
            <a:r>
              <a:rPr lang="en-US" altLang="ko-KR" sz="1000"/>
              <a:t>: </a:t>
            </a:r>
            <a:r>
              <a:rPr lang="ko-KR" altLang="en-US" sz="1000"/>
              <a:t>주가 예측에 있어 외부 감성의 영향을 반영하기 위해 뉴스 헤드라인 감성 분석을 수행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01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에포크  </a:t>
            </a:r>
            <a:r>
              <a:rPr lang="en-US" altLang="ko-KR"/>
              <a:t>: </a:t>
            </a:r>
            <a:r>
              <a:rPr lang="ko-KR" altLang="en-US"/>
              <a:t>딥러닝에서 전체 데이터 셋이 신경망을 통과한 횟수 즉</a:t>
            </a:r>
            <a:r>
              <a:rPr lang="en-US" altLang="ko-KR"/>
              <a:t>, </a:t>
            </a:r>
            <a:r>
              <a:rPr lang="ko-KR" altLang="en-US"/>
              <a:t>모든 데이터셋을 학습하는 횟수</a:t>
            </a:r>
            <a:endParaRPr lang="en-US" altLang="ko-KR"/>
          </a:p>
          <a:p>
            <a:r>
              <a:rPr lang="ko-KR" altLang="en-US"/>
              <a:t>배치 사이즈 </a:t>
            </a:r>
            <a:r>
              <a:rPr lang="en-US" altLang="ko-KR"/>
              <a:t>: </a:t>
            </a:r>
            <a:r>
              <a:rPr lang="ko-KR" altLang="en-US"/>
              <a:t>전체 데이터셋을 여러 작은 그룹을 나누었을 때 소그룹에 속하는 데이터 수 예를 들어 </a:t>
            </a:r>
            <a:r>
              <a:rPr lang="en-US" altLang="ko-KR"/>
              <a:t>1000</a:t>
            </a:r>
            <a:r>
              <a:rPr lang="ko-KR" altLang="en-US"/>
              <a:t>개의 수학문제를 </a:t>
            </a:r>
            <a:r>
              <a:rPr lang="en-US" altLang="ko-KR"/>
              <a:t>32</a:t>
            </a:r>
            <a:r>
              <a:rPr lang="ko-KR" altLang="en-US"/>
              <a:t>개 씩 나눠서 푸는 것으로 생각하면 된다</a:t>
            </a:r>
            <a:r>
              <a:rPr lang="en-US" altLang="ko-KR"/>
              <a:t>.</a:t>
            </a:r>
          </a:p>
          <a:p>
            <a:r>
              <a:rPr lang="en-US" altLang="ko-KR"/>
              <a:t>1000</a:t>
            </a:r>
            <a:r>
              <a:rPr lang="ko-KR" altLang="en-US"/>
              <a:t>개의 데이터셋에 </a:t>
            </a:r>
            <a:r>
              <a:rPr lang="en-US" altLang="ko-KR"/>
              <a:t>32</a:t>
            </a:r>
            <a:r>
              <a:rPr lang="ko-KR" altLang="en-US"/>
              <a:t>개씩 학습했다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00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, </a:t>
            </a:r>
            <a:r>
              <a:rPr lang="ko-KR" altLang="en-US"/>
              <a:t>각 업종별로 전체 기업이 아닌 </a:t>
            </a:r>
            <a:r>
              <a:rPr lang="en-US" altLang="ko-KR"/>
              <a:t>3</a:t>
            </a:r>
            <a:r>
              <a:rPr lang="ko-KR" altLang="en-US"/>
              <a:t>개의 대표 기업을 표본으로 선정하였기 때문에</a:t>
            </a:r>
            <a:r>
              <a:rPr lang="en-US" altLang="ko-KR"/>
              <a:t>, </a:t>
            </a:r>
            <a:r>
              <a:rPr lang="ko-KR" altLang="en-US"/>
              <a:t>이러한 표본이 업종의 일반적 특성을 대변할 수 있는지를 검토하기 위해 </a:t>
            </a:r>
            <a:r>
              <a:rPr lang="en-US" altLang="ko-KR"/>
              <a:t>t-</a:t>
            </a:r>
            <a:r>
              <a:rPr lang="ko-KR" altLang="en-US"/>
              <a:t>검정을 활용하였다</a:t>
            </a:r>
            <a:r>
              <a:rPr lang="en-US" altLang="ko-KR"/>
              <a:t>. </a:t>
            </a:r>
            <a:r>
              <a:rPr lang="ko-KR" altLang="en-US"/>
              <a:t>업종별로 두 모델의 성능 차이를 평가한 후</a:t>
            </a:r>
            <a:r>
              <a:rPr lang="en-US" altLang="ko-KR"/>
              <a:t>, </a:t>
            </a:r>
            <a:r>
              <a:rPr lang="ko-KR" altLang="en-US"/>
              <a:t>그 차이가 유의미한지를 분석하였다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80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바탕체" panose="02030609000101010101" pitchFamily="17" charset="-127"/>
                <a:ea typeface="바탕체" panose="02030609000101010101" pitchFamily="17" charset="-127"/>
              </a:rPr>
              <a:t>본 연구에서는 주가 데이터와 거시경제변수를 조합한 LSTM 모델과 주가 데이터, 거시경제변수 및 뉴스 감성 분석을 조합한 LSTM 모델을 비교 분석하였다. 편의상, 전자를 거시경제변수 모델, 후자를 뉴스 감성 분석 모델로 명명하였다. 반도체, 자동차, 바이오, 금융, 방산, 조선, 석유ㆍ화학, IT, 철강, 건설 등 10개 주요 업종에서 대표 기업 3개씩을 표본으로 선정하여 예측 성능을 평가하였으며, 정규화된 MAE(Mean Absolute Error), MSE(Mean Squared Error), RMSE(Root Mean Squared Error) 지표를 통해 두 모델 간 예측 성능 차이를 정량적으로 분석하였다.</a:t>
            </a:r>
            <a:endParaRPr lang="en-US" altLang="ko-KR" sz="1800" kern="0" spc="0">
              <a:solidFill>
                <a:srgbClr val="000000"/>
              </a:solidFill>
              <a:effectLst/>
              <a:latin typeface="바탕" panose="02030600000101010101" pitchFamily="18" charset="-127"/>
              <a:ea typeface="바탕체" panose="02030609000101010101" pitchFamily="17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48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664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79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86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0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6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7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50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385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182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96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14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일반적으로 유의수준으로 </a:t>
            </a:r>
            <a:r>
              <a:rPr lang="en-US" altLang="ko-KR" dirty="0"/>
              <a:t>0.05</a:t>
            </a:r>
            <a:r>
              <a:rPr lang="ko-KR" altLang="en-US" dirty="0"/>
              <a:t>를 사용하는 경우가 많으나</a:t>
            </a:r>
            <a:r>
              <a:rPr lang="en-US" altLang="ko-KR" dirty="0"/>
              <a:t>, </a:t>
            </a:r>
            <a:r>
              <a:rPr lang="ko-KR" altLang="en-US" dirty="0"/>
              <a:t>본 연구에서는 상대적으로 완화된 유의수준을 적용한 몇 가지 이유가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예측 성능 지표인 </a:t>
            </a:r>
            <a:r>
              <a:rPr lang="en-US" altLang="ko-KR" dirty="0"/>
              <a:t>MAE, MSE, RMSE</a:t>
            </a:r>
            <a:r>
              <a:rPr lang="ko-KR" altLang="en-US" dirty="0"/>
              <a:t>는 대부분 매우 작은 값</a:t>
            </a:r>
            <a:r>
              <a:rPr lang="en-US" altLang="ko-KR" dirty="0"/>
              <a:t>(0.0xxxx)</a:t>
            </a:r>
            <a:r>
              <a:rPr lang="ko-KR" altLang="en-US" dirty="0"/>
              <a:t>으로 나타났으며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정규화된</a:t>
            </a:r>
            <a:r>
              <a:rPr lang="ko-KR" altLang="en-US" dirty="0"/>
              <a:t> 데이터로 인한 결과로 볼 수 있다</a:t>
            </a:r>
            <a:r>
              <a:rPr lang="en-US" altLang="ko-KR" dirty="0"/>
              <a:t>. </a:t>
            </a:r>
            <a:r>
              <a:rPr lang="ko-KR" altLang="en-US" dirty="0" err="1"/>
              <a:t>정규화된</a:t>
            </a:r>
            <a:r>
              <a:rPr lang="ko-KR" altLang="en-US" dirty="0"/>
              <a:t> 데이터에서 발생하는 미세한 차이도 유의미한 차이로 간주하기 위해</a:t>
            </a:r>
            <a:r>
              <a:rPr lang="en-US" altLang="ko-KR" dirty="0"/>
              <a:t>, p-</a:t>
            </a:r>
            <a:r>
              <a:rPr lang="ko-KR" altLang="en-US" dirty="0"/>
              <a:t>값을 </a:t>
            </a:r>
            <a:r>
              <a:rPr lang="en-US" altLang="ko-KR" dirty="0"/>
              <a:t>0.1</a:t>
            </a:r>
            <a:r>
              <a:rPr lang="ko-KR" altLang="en-US" dirty="0"/>
              <a:t>로 설정하여 분석에 반영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둘째</a:t>
            </a:r>
            <a:r>
              <a:rPr lang="en-US" altLang="ko-KR" dirty="0"/>
              <a:t>, p-</a:t>
            </a:r>
            <a:r>
              <a:rPr lang="ko-KR" altLang="en-US" dirty="0"/>
              <a:t>값 기준을 </a:t>
            </a:r>
            <a:r>
              <a:rPr lang="en-US" altLang="ko-KR" dirty="0"/>
              <a:t>0.1</a:t>
            </a:r>
            <a:r>
              <a:rPr lang="ko-KR" altLang="en-US" dirty="0"/>
              <a:t>로 설정함으로써</a:t>
            </a:r>
            <a:r>
              <a:rPr lang="en-US" altLang="ko-KR" dirty="0"/>
              <a:t>, </a:t>
            </a:r>
            <a:r>
              <a:rPr lang="ko-KR" altLang="en-US" dirty="0"/>
              <a:t>두 모델 간의 성능 차이가 있을 가능성을 보다 포괄적으로 평가하고자 하였다</a:t>
            </a:r>
            <a:r>
              <a:rPr lang="en-US" altLang="ko-KR" dirty="0"/>
              <a:t>. </a:t>
            </a:r>
            <a:r>
              <a:rPr lang="ko-KR" altLang="en-US" dirty="0"/>
              <a:t>이러한 설정은 연구 초기 단계에서 모델 간의 차이를 폭넓게 탐색하고</a:t>
            </a:r>
            <a:r>
              <a:rPr lang="en-US" altLang="ko-KR" dirty="0"/>
              <a:t>, </a:t>
            </a:r>
            <a:r>
              <a:rPr lang="ko-KR" altLang="en-US" dirty="0"/>
              <a:t>미세한 차이도 의미 있는 차이로 판단될 수 있도록 고려한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68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85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737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35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74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768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53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221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24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129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261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57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76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4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6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5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/>
              <a:t>LSTM </a:t>
            </a:r>
            <a:r>
              <a:rPr lang="ko-KR" altLang="en-US" sz="1000"/>
              <a:t>모델은 순환 신경망의 일종으로</a:t>
            </a:r>
            <a:r>
              <a:rPr lang="en-US" altLang="ko-KR" sz="1000"/>
              <a:t>, </a:t>
            </a:r>
            <a:r>
              <a:rPr lang="ko-KR" altLang="en-US" sz="1000"/>
              <a:t>긴 시퀀스의 정보를 효율적으로 처리할 수 있도록 설계되었습니다</a:t>
            </a:r>
            <a:r>
              <a:rPr lang="en-US" altLang="ko-KR" sz="1000"/>
              <a:t>. </a:t>
            </a:r>
            <a:r>
              <a:rPr lang="ko-KR" altLang="en-US" sz="1000"/>
              <a:t>이는 주가 예측과 같은 시계열 데이터 분석에 매우 유용합니다</a:t>
            </a:r>
            <a:r>
              <a:rPr lang="en-US" altLang="ko-KR" sz="1000"/>
              <a:t>. </a:t>
            </a:r>
            <a:r>
              <a:rPr lang="ko-KR" altLang="en-US" sz="1000"/>
              <a:t>각 </a:t>
            </a:r>
            <a:r>
              <a:rPr lang="en-US" altLang="ko-KR" sz="1000"/>
              <a:t>LSTM </a:t>
            </a:r>
            <a:r>
              <a:rPr lang="ko-KR" altLang="en-US" sz="1000"/>
              <a:t>셀은 셀 상태와 은닉 상태라는 두 가지 주요 상태를 유지하며 정보를 처리합니다</a:t>
            </a:r>
            <a:r>
              <a:rPr lang="en-US" altLang="ko-KR" sz="1000"/>
              <a:t>. </a:t>
            </a:r>
            <a:r>
              <a:rPr lang="ko-KR" altLang="en-US" sz="1000"/>
              <a:t>이 때 셀 상태는 장기적인 정보를</a:t>
            </a:r>
            <a:r>
              <a:rPr lang="en-US" altLang="ko-KR" sz="1000"/>
              <a:t>, </a:t>
            </a:r>
            <a:r>
              <a:rPr lang="ko-KR" altLang="en-US" sz="1000"/>
              <a:t>은닉 상태는 단기적인 정보를 관리합니다</a:t>
            </a:r>
            <a:r>
              <a:rPr lang="en-US" altLang="ko-KR" sz="1000"/>
              <a:t>. </a:t>
            </a:r>
            <a:r>
              <a:rPr lang="ko-KR" altLang="en-US" sz="1000"/>
              <a:t>그림에서 보시면</a:t>
            </a:r>
            <a:r>
              <a:rPr lang="en-US" altLang="ko-KR" sz="1000"/>
              <a:t>, </a:t>
            </a:r>
            <a:r>
              <a:rPr lang="ko-KR" altLang="en-US" sz="1000"/>
              <a:t>셀 상태는 수평으로 이어지며</a:t>
            </a:r>
            <a:r>
              <a:rPr lang="en-US" altLang="ko-KR" sz="1000"/>
              <a:t>, </a:t>
            </a:r>
            <a:r>
              <a:rPr lang="ko-KR" altLang="en-US" sz="1000"/>
              <a:t>여러 시점에 걸쳐 정보를 지속적으로 전달합니다</a:t>
            </a:r>
            <a:r>
              <a:rPr lang="en-US" altLang="ko-KR" sz="1000"/>
              <a:t>. </a:t>
            </a:r>
          </a:p>
          <a:p>
            <a:r>
              <a:rPr lang="ko-KR" altLang="en-US" sz="1000"/>
              <a:t>먼저</a:t>
            </a:r>
            <a:r>
              <a:rPr lang="en-US" altLang="ko-KR" sz="1000"/>
              <a:t>, LSTM </a:t>
            </a:r>
            <a:r>
              <a:rPr lang="ko-KR" altLang="en-US" sz="1000"/>
              <a:t>셀에는 불필요한 정보를 삭제하는 망각 게이트가 있습니다</a:t>
            </a:r>
            <a:r>
              <a:rPr lang="en-US" altLang="ko-KR" sz="1000"/>
              <a:t>. </a:t>
            </a:r>
            <a:r>
              <a:rPr lang="ko-KR" altLang="en-US" sz="1000" b="1"/>
              <a:t>망각 게이트</a:t>
            </a:r>
            <a:r>
              <a:rPr lang="ko-KR" altLang="en-US" sz="1000"/>
              <a:t>는 시그모이드 함수를 사용하여 이전 셀 상태에서 어떤 정보를 잊을지 결정합니다</a:t>
            </a:r>
            <a:r>
              <a:rPr lang="en-US" altLang="ko-KR" sz="1000"/>
              <a:t>. </a:t>
            </a:r>
            <a:r>
              <a:rPr lang="ko-KR" altLang="en-US" sz="1000"/>
              <a:t>시그모이드 함수의 출력이 </a:t>
            </a:r>
            <a:r>
              <a:rPr lang="en-US" altLang="ko-KR" sz="1000"/>
              <a:t>0</a:t>
            </a:r>
            <a:r>
              <a:rPr lang="ko-KR" altLang="en-US" sz="1000"/>
              <a:t>에 가까울수록 해당 정보는 잊게 되고</a:t>
            </a:r>
            <a:r>
              <a:rPr lang="en-US" altLang="ko-KR" sz="1000"/>
              <a:t>, 1</a:t>
            </a:r>
            <a:r>
              <a:rPr lang="ko-KR" altLang="en-US" sz="1000"/>
              <a:t>에 가까울수록 정보가 유지됩니다</a:t>
            </a:r>
            <a:r>
              <a:rPr lang="en-US" altLang="ko-KR" sz="1000"/>
              <a:t>. </a:t>
            </a:r>
            <a:r>
              <a:rPr lang="ko-KR" altLang="en-US" sz="1000"/>
              <a:t>예를 들어</a:t>
            </a:r>
            <a:r>
              <a:rPr lang="en-US" altLang="ko-KR" sz="1000"/>
              <a:t>, </a:t>
            </a:r>
            <a:r>
              <a:rPr lang="ko-KR" altLang="en-US" sz="1000"/>
              <a:t>주가 예측에서 특정 정보가 오래된 데이터라면 그것을 잊도록 조정하여 최신 정보에 더 집중할 수 있게 합니다</a:t>
            </a:r>
            <a:r>
              <a:rPr lang="en-US" altLang="ko-KR" sz="1000"/>
              <a:t>. </a:t>
            </a:r>
            <a:r>
              <a:rPr lang="ko-KR" altLang="en-US" sz="1000" b="0"/>
              <a:t>다음으로는 입력 게이트가 있습니다</a:t>
            </a:r>
            <a:r>
              <a:rPr lang="en-US" altLang="ko-KR" sz="1000" b="0"/>
              <a:t>. </a:t>
            </a:r>
            <a:r>
              <a:rPr lang="ko-KR" altLang="en-US" sz="1000" b="1"/>
              <a:t>입력게이트</a:t>
            </a:r>
            <a:r>
              <a:rPr lang="ko-KR" altLang="en-US" sz="1000"/>
              <a:t>는 새로운 정보가 셀 상태에 얼마나 반영될지를 결정</a:t>
            </a:r>
            <a:r>
              <a:rPr lang="en-US" altLang="ko-KR" sz="1000"/>
              <a:t>. </a:t>
            </a:r>
            <a:r>
              <a:rPr lang="ko-KR" altLang="en-US" sz="1000"/>
              <a:t>시그모이드 함수가 </a:t>
            </a:r>
            <a:r>
              <a:rPr lang="en-US" altLang="ko-KR" sz="1000"/>
              <a:t>0</a:t>
            </a:r>
            <a:r>
              <a:rPr lang="ko-KR" altLang="en-US" sz="1000"/>
              <a:t>과 </a:t>
            </a:r>
            <a:r>
              <a:rPr lang="en-US" altLang="ko-KR" sz="1000"/>
              <a:t>1 </a:t>
            </a:r>
            <a:r>
              <a:rPr lang="ko-KR" altLang="en-US" sz="1000"/>
              <a:t>사이의 값을 출력해 이 값이 셀 상태에 어느 정도로 추가할 지 조정하고 이후 그 새로운 입력은 </a:t>
            </a:r>
            <a:r>
              <a:rPr lang="en-US" altLang="ko-KR" sz="1000"/>
              <a:t>tanh </a:t>
            </a:r>
            <a:r>
              <a:rPr lang="ko-KR" altLang="en-US" sz="1000"/>
              <a:t>함수를 거쳐 </a:t>
            </a:r>
            <a:r>
              <a:rPr lang="en-US" altLang="ko-KR" sz="1000"/>
              <a:t>-1</a:t>
            </a:r>
            <a:r>
              <a:rPr lang="ko-KR" altLang="en-US" sz="1000"/>
              <a:t>에서 </a:t>
            </a:r>
            <a:r>
              <a:rPr lang="en-US" altLang="ko-KR" sz="1000"/>
              <a:t>1 </a:t>
            </a:r>
            <a:r>
              <a:rPr lang="ko-KR" altLang="en-US" sz="1000"/>
              <a:t>사이의 값으로 변환되어 셀 상태에 더해져 저장</a:t>
            </a:r>
            <a:r>
              <a:rPr lang="en-US" altLang="ko-KR" sz="1000"/>
              <a:t>. </a:t>
            </a:r>
            <a:r>
              <a:rPr lang="ko-KR" altLang="en-US" sz="1000"/>
              <a:t>중요한 정보만 선택적으로 받아들이고 불필요한 정보는 셀 상태에 저장되지 않도록 합니다</a:t>
            </a:r>
            <a:r>
              <a:rPr lang="en-US" altLang="ko-KR" sz="1000"/>
              <a:t>. </a:t>
            </a:r>
            <a:r>
              <a:rPr lang="ko-KR" altLang="en-US" sz="1000"/>
              <a:t>이 두 게이트의 조절을 통해 셀 상태는 업데이트됩니다</a:t>
            </a:r>
            <a:r>
              <a:rPr lang="en-US" altLang="ko-KR" sz="1000"/>
              <a:t>. </a:t>
            </a:r>
            <a:r>
              <a:rPr lang="ko-KR" altLang="en-US" sz="1000"/>
              <a:t>망각 게이트가 유지할 정보를 남기고</a:t>
            </a:r>
            <a:r>
              <a:rPr lang="en-US" altLang="ko-KR" sz="1000"/>
              <a:t>, </a:t>
            </a:r>
            <a:r>
              <a:rPr lang="ko-KR" altLang="en-US" sz="1000"/>
              <a:t>입력 게이트가 새로운 정보를 추가하면서 현재 시점의 셀 상태가 완성됩니다</a:t>
            </a:r>
            <a:r>
              <a:rPr lang="en-US" altLang="ko-KR" sz="1000"/>
              <a:t>. </a:t>
            </a:r>
            <a:r>
              <a:rPr lang="ko-KR" altLang="en-US" sz="1000"/>
              <a:t>이렇게 장기적인 정보 흐름을 유지합니다</a:t>
            </a:r>
            <a:r>
              <a:rPr lang="en-US" altLang="ko-KR" sz="1000"/>
              <a:t>. </a:t>
            </a:r>
            <a:r>
              <a:rPr lang="ko-KR" altLang="en-US" sz="1000" b="0"/>
              <a:t>마지막으로 출력 게이트가 있습니다</a:t>
            </a:r>
            <a:r>
              <a:rPr lang="en-US" altLang="ko-KR" sz="1000" b="0"/>
              <a:t>. </a:t>
            </a:r>
            <a:r>
              <a:rPr lang="ko-KR" altLang="en-US" sz="1000" b="0"/>
              <a:t>출력 게이트는 현재 시점에서 어떤 정보를 은닉 상태로 출력할지 결정합니다</a:t>
            </a:r>
            <a:r>
              <a:rPr lang="en-US" altLang="ko-KR" sz="1000" b="0"/>
              <a:t>. </a:t>
            </a:r>
            <a:r>
              <a:rPr lang="ko-KR" altLang="en-US" sz="1000" b="0"/>
              <a:t>시그모이드 함수가 어떤 정보가 최종적으로 출력될지를 조정합니다</a:t>
            </a:r>
            <a:r>
              <a:rPr lang="en-US" altLang="ko-KR" sz="1000" b="0"/>
              <a:t>. </a:t>
            </a:r>
            <a:r>
              <a:rPr lang="ko-KR" altLang="en-US" sz="1000" b="0"/>
              <a:t>그 후 현재 셀 상태는 </a:t>
            </a:r>
            <a:r>
              <a:rPr lang="en-US" altLang="ko-KR" sz="1000" b="0"/>
              <a:t>tanh</a:t>
            </a:r>
            <a:r>
              <a:rPr lang="ko-KR" altLang="en-US" sz="1000" b="0"/>
              <a:t>함수를 거쳐 </a:t>
            </a:r>
            <a:r>
              <a:rPr lang="en-US" altLang="ko-KR" sz="1000" b="0"/>
              <a:t>-1</a:t>
            </a:r>
            <a:r>
              <a:rPr lang="ko-KR" altLang="en-US" sz="1000" b="0"/>
              <a:t>에서 </a:t>
            </a:r>
            <a:r>
              <a:rPr lang="en-US" altLang="ko-KR" sz="1000" b="0"/>
              <a:t>1 </a:t>
            </a:r>
            <a:r>
              <a:rPr lang="ko-KR" altLang="en-US" sz="1000" b="0"/>
              <a:t>사이로 스케일 조정되고</a:t>
            </a:r>
            <a:r>
              <a:rPr lang="en-US" altLang="ko-KR" sz="1000" b="0"/>
              <a:t>, </a:t>
            </a:r>
            <a:r>
              <a:rPr lang="ko-KR" altLang="en-US" sz="1000" b="0"/>
              <a:t>출력 게이트의 결과와 곱해져 최종 은닉 상태 즉</a:t>
            </a:r>
            <a:r>
              <a:rPr lang="en-US" altLang="ko-KR" sz="1000" b="0"/>
              <a:t>, </a:t>
            </a:r>
            <a:r>
              <a:rPr lang="ko-KR" altLang="en-US" sz="1000" b="0"/>
              <a:t>단기기억으로 </a:t>
            </a:r>
            <a:r>
              <a:rPr lang="en-US" altLang="ko-KR" sz="1000" b="0"/>
              <a:t>lstm </a:t>
            </a:r>
            <a:r>
              <a:rPr lang="ko-KR" altLang="en-US" sz="1000" b="0"/>
              <a:t>다른 셀의 예측하는 데 다음 시점의 입력값으로 전달됩니다</a:t>
            </a:r>
            <a:r>
              <a:rPr lang="en-US" altLang="ko-KR" sz="1000" b="0"/>
              <a:t>.</a:t>
            </a:r>
            <a:r>
              <a:rPr lang="ko-KR" altLang="en-US" sz="1000" b="0"/>
              <a:t> </a:t>
            </a:r>
            <a:endParaRPr lang="ko-KR" altLang="en-US" sz="10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6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23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F4F79-D058-41E3-8FFA-EFD61A5F4E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BDE82-E083-B085-E111-1D086ABEA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C3364A-A066-8FE7-B2AA-1C9803866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4F3A2-C099-2817-0A06-0381A614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1A3B2-E53A-4417-BF3E-2C0B9342083E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B3AAF-B5ED-013C-C325-075638DA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63D0-9484-D34D-6AE3-43332A4C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6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E41E9-E16E-6DC4-A4CE-953B7FB9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5ED251-DFBC-3BE4-81C2-703143146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F67542-3A9A-FEE2-9BBB-D6E639FF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5CF69-17FB-4C45-862F-828B4187B743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1AD4A0-781F-C36E-2D21-FF13F334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C8D82-2924-59B1-6798-16ADFD09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19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DB3B97-87DD-AEC9-C9CA-056756381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80EB91-53EC-57E1-86C9-42414FAD4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C3F52-B44B-B7E0-6046-60E4BEDA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5D898-DDF8-47C4-99CC-1E4A93F21DBF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1C86E-D461-8920-B5DA-A951A8653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3A45A-09D5-FC8E-F6F1-E7B9FC2E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06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34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C0D2C-78A8-AEAB-71F2-E1366929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1DC9A-8F6F-E4C0-6D18-058394EF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E3B617-4B3A-EB93-22E4-E0717F23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FFB0-A305-4ABC-BF69-E9EB93290C93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EDAE6C-AD8D-52FA-ACDE-66937989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3955C7-7464-ABFA-F947-34EEEF3E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57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15F2A-6D7C-905B-0329-CFBC65213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744BC-9BD0-457C-FA6E-F2B4BD432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83531-7373-CEAD-79C7-D04261AC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683DB-8016-49F2-B77E-6722DAC2C2E9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3935A-0248-E878-3EB8-EECA839B0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5F81C-25B5-726B-7A0C-DB78E3FE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10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E4C5-5732-AE15-D47F-88A56C13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B9B1D-84E8-449B-9FF0-08E46C3F1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F4BDAE-BCC0-B509-BC33-6AF2EBD80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74BFB-5219-8DCF-B587-CBF0442D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CE5A-760E-4F2E-AEE6-719F4FCD4EBB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BBA431-B29F-4D4B-29FF-DD2A0007A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641665-0960-C290-1FFD-1EC6E47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269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47F90-A761-9765-7823-EC140E79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52703-5428-836A-9AFA-CD1E671F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A927AA-2809-E57E-119A-193AC5676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9DC20-EE7C-7017-5E2E-6819F1ACF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015ED4-31FC-A990-6069-D85E74A91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817DAA-DEAC-E3B1-40A8-42FC393E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415DA-70CC-4481-9980-A4785DC545BE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18B2C1-4137-4470-A312-EEF99660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27090F0-03A1-AE6D-21E3-19F81B77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9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9CECA-4668-53BC-51CB-E7969970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87095C-9E4F-CF25-811A-835A953E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38184-95D3-4986-871A-06A2035A5843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962343-B701-56DA-BC5B-1597A0E5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8CF1A-A5BA-21F6-D1F6-9FF1D55F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1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0970D7-7F4A-F365-FB04-DFDB666C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D1557-7BB4-4EFB-9A1A-DBA90D1AB265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C5FF78-9034-54C3-1F4C-39A0F02DD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BC96F0-BF3F-BD37-C4D9-4013F029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8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7429A-6A5F-B943-4D1B-F156632C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D16E0-B237-51FC-057B-37343186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22B220-092B-25F7-1800-ED7574FEF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961DA8-91E2-0A93-0FBC-6F924076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AFE5B-1CB5-41BC-83DF-16E606BC83E6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52134A-9629-2D86-B5AB-9000F9D0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CB1046-667E-67F8-EAA6-274D3E60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9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7EA66-C9EC-3527-B1A1-6BF81DBF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B0768E-5727-08AF-14AA-5B51298D6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066787-75CD-A162-F6C7-C363A97FA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14D429-D504-3370-CC0F-66BF2F1D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DDB10-AFB1-46C3-9A74-65D8A41BADC1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142AD5-1F9E-5AE6-4AAB-9C1778179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B3371-5EA8-AC49-3E88-BBE22DAE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36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3F93B2-5EDC-4AD8-9F21-C8C2E43E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4E486-AA5C-37A4-D4A2-11D44B302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F2976-12EA-CA8C-5173-9EC34FB93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D76F3-A58C-480D-9F14-D4FAC226D8F9}" type="datetime1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6985E-FA6F-C928-94F1-B033D4960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E9C91D-C20A-4A67-9E27-BF80627A5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5776-2C17-4D69-8692-4DF24F46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07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150C6-6EBD-C39C-84B4-B0C513005FB6}"/>
              </a:ext>
            </a:extLst>
          </p:cNvPr>
          <p:cNvSpPr txBox="1"/>
          <p:nvPr/>
        </p:nvSpPr>
        <p:spPr>
          <a:xfrm>
            <a:off x="4122850" y="5565759"/>
            <a:ext cx="3946291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한양대학교 대학원 경영컨설팅학과 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석사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 이정현</a:t>
            </a: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C5BCE-2BF0-09E6-AA43-DB5795226F73}"/>
              </a:ext>
            </a:extLst>
          </p:cNvPr>
          <p:cNvSpPr txBox="1"/>
          <p:nvPr/>
        </p:nvSpPr>
        <p:spPr>
          <a:xfrm>
            <a:off x="439518" y="1889589"/>
            <a:ext cx="11312945" cy="125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2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</a:t>
            </a:r>
            <a:endParaRPr lang="en-US" altLang="ko-KR" sz="2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주가 예측 성능 비교 연구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114B-0B3A-B37D-D137-B7F3A9ACC936}"/>
              </a:ext>
            </a:extLst>
          </p:cNvPr>
          <p:cNvSpPr txBox="1"/>
          <p:nvPr/>
        </p:nvSpPr>
        <p:spPr>
          <a:xfrm>
            <a:off x="706007" y="3526071"/>
            <a:ext cx="10779969" cy="1160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 Comparative Study on the Performance</a:t>
            </a:r>
            <a:r>
              <a:rPr lang="en-US" altLang="ko-KR" sz="15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of LSTM Time Series Models </a:t>
            </a: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 Stock Price Forecasting</a:t>
            </a:r>
            <a:r>
              <a:rPr lang="en-US" altLang="ko-KR" sz="1500" kern="0" dirty="0">
                <a:solidFill>
                  <a:srgbClr val="0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by Industry Using Macroeconomic Variables and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News Sentiment Analysis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E3DA7-2AFC-FF51-8D1C-5249C7893FE5}"/>
              </a:ext>
            </a:extLst>
          </p:cNvPr>
          <p:cNvSpPr txBox="1"/>
          <p:nvPr/>
        </p:nvSpPr>
        <p:spPr>
          <a:xfrm>
            <a:off x="5144270" y="1114005"/>
            <a:ext cx="1903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석사학위논문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9079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선행연구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거시경제변수가 주가에 미치는 영향 관련 연구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37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10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40D50-8D91-9D1C-263F-045ED16A1CE0}"/>
              </a:ext>
            </a:extLst>
          </p:cNvPr>
          <p:cNvSpPr txBox="1"/>
          <p:nvPr/>
        </p:nvSpPr>
        <p:spPr>
          <a:xfrm>
            <a:off x="162797" y="1690437"/>
            <a:ext cx="11698278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거시경제변수가 주식수익률에 미치는 영향에 관한 연구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감형규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신용재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2017)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회귀분석과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VAR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모형을 사용하여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금리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산업생산지수증가율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경기선행종합지수증가율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미국달러환율증가율 등의 거시경제변수가 코스피에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유의한 영향을 미쳤고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금리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소비자물가지수증가율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산업생산지수증가율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월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미국달러환율증가율 등의 거시경제변수가 코스닥 지수에 유의한 영향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미친다는 결과를 도출했으며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통해 거시경제 변수들이 주식 시장의 예측에 중요한 역할을 한다는 것을 입증함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다요인모형을 기초로 한 거시경제변수와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주가간의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영향에 관한 연구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송영렬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김흥기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한동협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2009)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다요인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모형을 기반으로 금리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산업생산지수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물가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유가 등과 같은 여러 거시경제 변수가 유가증권시장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코스피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코스닥시장의 주식 수익률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미치는 영향을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비교 분석하였으며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거시경제 변수들이 주가에 미치는 유의미한 영향을 실증적으로 밝혔음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거시경제변수가 국내주가에 미치는 영향에 관한 연구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윤일현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2016)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금리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물가상승률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외환보유액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실업률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고용지수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국제유가와 같은 거시경제변수가 코스피지수에 미치는 영향을 분석한 연구로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GARCH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모형을 사용하여 환율과 국제유가가 한국 주식 시장 수익률에 유의미한 영향을 미친다는 결과를 도출함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Study on dynamic relationship among gold price, oil price, exchange rate and stock market returns (</a:t>
            </a:r>
            <a:r>
              <a:rPr lang="en-US" altLang="ko-KR" sz="1500" b="0" i="0" dirty="0" err="1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K.S.Sujit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en-US" altLang="ko-KR" sz="1500" b="0" i="0" dirty="0" err="1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B.Rajesh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Kumar. 2011)</a:t>
            </a:r>
          </a:p>
          <a:p>
            <a:pPr algn="l" latinLnBrk="0"/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금값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유가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 시장 간의 상호작용을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VAR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ko-KR" altLang="en-US" sz="15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공적분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분석을 통해 조사하였으며 환율이 다른 변수들에 큰 영향을 받으며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금값과 유가의 변동이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l" latinLnBrk="0"/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서로에게 영향을 미친다는 것을 확인함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 algn="l" latinLnBrk="0"/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2966F-250A-70B2-1E40-359A85290E00}"/>
              </a:ext>
            </a:extLst>
          </p:cNvPr>
          <p:cNvSpPr txBox="1"/>
          <p:nvPr/>
        </p:nvSpPr>
        <p:spPr>
          <a:xfrm>
            <a:off x="162797" y="996323"/>
            <a:ext cx="1186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거시경제변수는 금융 시장과 주가에 영향을 미치는 중요한 외부 요인 중 하나로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많은 연구에서 주가와의 관계를 분석해 왔음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금리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유가 등의 거시경제변수는 국내외 경제 상황을 반영하는 지표로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 시장의 변동성에 직접적인 영향을 미칠 수 있음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이들 변수는 경기 사이클에 따라 변화하며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예측의 주요 요소로 작용함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42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584406" y="1917003"/>
            <a:ext cx="4997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3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이론적 배경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6241922" y="4446955"/>
            <a:ext cx="5948522" cy="97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LSTM(Long Short-Term Memory)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감성 분석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(Sentiment Analysis)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39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이론적 배경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LSTM(Long Short-Term Memory)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357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12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0F74C-3B1F-2DBC-D4CB-8DB97C1EF9F9}"/>
              </a:ext>
            </a:extLst>
          </p:cNvPr>
          <p:cNvSpPr txBox="1"/>
          <p:nvPr/>
        </p:nvSpPr>
        <p:spPr>
          <a:xfrm>
            <a:off x="142650" y="1314849"/>
            <a:ext cx="6397484" cy="76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LSTM(Long Short-Term Memory)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모델은 </a:t>
            </a:r>
            <a:r>
              <a:rPr lang="en-US" altLang="ko-KR" sz="1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Hochreiter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</a:t>
            </a:r>
            <a:r>
              <a:rPr lang="en-US" altLang="ko-KR" sz="10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Schmidhuber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(1997)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의해 제안된 순환 신경망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(RNN)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 유형으로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RNN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대표적인 문제점인 기울기 소실 문제를 해결하기 위해 개발된 모델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메모리 셀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(memory cell)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이라는 구조를 통해 정보의 흐름을 조절하여 장기 의존성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(long-term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dependency)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문제를 해결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7398A6-E854-4BA6-35EE-55C7489B24A3}"/>
              </a:ext>
            </a:extLst>
          </p:cNvPr>
          <p:cNvSpPr txBox="1"/>
          <p:nvPr/>
        </p:nvSpPr>
        <p:spPr>
          <a:xfrm>
            <a:off x="88770" y="914739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LSTM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6C42C0-394B-E33C-1E28-3B0E191B181A}"/>
              </a:ext>
            </a:extLst>
          </p:cNvPr>
          <p:cNvSpPr/>
          <p:nvPr/>
        </p:nvSpPr>
        <p:spPr>
          <a:xfrm>
            <a:off x="6844935" y="2400815"/>
            <a:ext cx="4441371" cy="22357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49AF7A-87F0-0182-4AAA-CE8AA90A4106}"/>
              </a:ext>
            </a:extLst>
          </p:cNvPr>
          <p:cNvSpPr/>
          <p:nvPr/>
        </p:nvSpPr>
        <p:spPr>
          <a:xfrm>
            <a:off x="7070088" y="3955695"/>
            <a:ext cx="568549" cy="269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Sigmoid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88BE56-F663-47A8-99E2-14713FB1BD26}"/>
              </a:ext>
            </a:extLst>
          </p:cNvPr>
          <p:cNvSpPr/>
          <p:nvPr/>
        </p:nvSpPr>
        <p:spPr>
          <a:xfrm>
            <a:off x="7960227" y="3955695"/>
            <a:ext cx="568549" cy="269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Sigmoid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6681E7-BA64-7B82-679A-6E969694B0FF}"/>
              </a:ext>
            </a:extLst>
          </p:cNvPr>
          <p:cNvSpPr/>
          <p:nvPr/>
        </p:nvSpPr>
        <p:spPr>
          <a:xfrm>
            <a:off x="8850366" y="3955695"/>
            <a:ext cx="568549" cy="269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tanh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8E1EAD-9C62-F6C5-7EA3-D7AFE7A86AF6}"/>
              </a:ext>
            </a:extLst>
          </p:cNvPr>
          <p:cNvSpPr/>
          <p:nvPr/>
        </p:nvSpPr>
        <p:spPr>
          <a:xfrm>
            <a:off x="9777214" y="3955695"/>
            <a:ext cx="568549" cy="269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Sigmoid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E00FF8A-AEE2-F795-8081-72ACE812E019}"/>
              </a:ext>
            </a:extLst>
          </p:cNvPr>
          <p:cNvSpPr/>
          <p:nvPr/>
        </p:nvSpPr>
        <p:spPr>
          <a:xfrm>
            <a:off x="7188900" y="2608126"/>
            <a:ext cx="383177" cy="3766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2FB258-1D20-8253-B0C0-7F736BD5BC05}"/>
              </a:ext>
            </a:extLst>
          </p:cNvPr>
          <p:cNvSpPr/>
          <p:nvPr/>
        </p:nvSpPr>
        <p:spPr>
          <a:xfrm>
            <a:off x="8538729" y="2608126"/>
            <a:ext cx="383177" cy="3766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36F70-6236-B7EE-85E6-6152C55E692F}"/>
              </a:ext>
            </a:extLst>
          </p:cNvPr>
          <p:cNvSpPr txBox="1"/>
          <p:nvPr/>
        </p:nvSpPr>
        <p:spPr>
          <a:xfrm>
            <a:off x="7229333" y="2585384"/>
            <a:ext cx="383178" cy="37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2A235-0AED-D81D-EDB6-F73B62656A22}"/>
              </a:ext>
            </a:extLst>
          </p:cNvPr>
          <p:cNvSpPr txBox="1"/>
          <p:nvPr/>
        </p:nvSpPr>
        <p:spPr>
          <a:xfrm>
            <a:off x="8562988" y="2600223"/>
            <a:ext cx="383178" cy="37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E8FA9A-DF26-F5EC-05AE-4E9F646706E2}"/>
              </a:ext>
            </a:extLst>
          </p:cNvPr>
          <p:cNvCxnSpPr>
            <a:cxnSpLocks/>
          </p:cNvCxnSpPr>
          <p:nvPr/>
        </p:nvCxnSpPr>
        <p:spPr>
          <a:xfrm>
            <a:off x="6365963" y="4420900"/>
            <a:ext cx="36955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383F0DF-E4DF-4550-2840-54D047D041DB}"/>
              </a:ext>
            </a:extLst>
          </p:cNvPr>
          <p:cNvCxnSpPr/>
          <p:nvPr/>
        </p:nvCxnSpPr>
        <p:spPr>
          <a:xfrm flipV="1">
            <a:off x="7371777" y="4225662"/>
            <a:ext cx="0" cy="195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CA5A58A-3564-AA73-BE9E-CED44F970984}"/>
              </a:ext>
            </a:extLst>
          </p:cNvPr>
          <p:cNvCxnSpPr>
            <a:cxnSpLocks/>
          </p:cNvCxnSpPr>
          <p:nvPr/>
        </p:nvCxnSpPr>
        <p:spPr>
          <a:xfrm flipV="1">
            <a:off x="8253194" y="4228195"/>
            <a:ext cx="0" cy="183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77072A-236F-58D5-7630-276C0A470960}"/>
              </a:ext>
            </a:extLst>
          </p:cNvPr>
          <p:cNvCxnSpPr>
            <a:cxnSpLocks/>
          </p:cNvCxnSpPr>
          <p:nvPr/>
        </p:nvCxnSpPr>
        <p:spPr>
          <a:xfrm flipV="1">
            <a:off x="9134639" y="4228195"/>
            <a:ext cx="0" cy="183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EF7036-4BCB-3B29-F60D-C9DE36B09DBE}"/>
              </a:ext>
            </a:extLst>
          </p:cNvPr>
          <p:cNvCxnSpPr>
            <a:cxnSpLocks/>
          </p:cNvCxnSpPr>
          <p:nvPr/>
        </p:nvCxnSpPr>
        <p:spPr>
          <a:xfrm flipV="1">
            <a:off x="10054615" y="4228195"/>
            <a:ext cx="0" cy="192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A41127CF-0868-87FB-81D4-B0A5870F7C18}"/>
              </a:ext>
            </a:extLst>
          </p:cNvPr>
          <p:cNvSpPr/>
          <p:nvPr/>
        </p:nvSpPr>
        <p:spPr>
          <a:xfrm flipH="1">
            <a:off x="6739716" y="4420900"/>
            <a:ext cx="651882" cy="1088384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921025F-2245-57A6-6773-A476F7DD0BCE}"/>
              </a:ext>
            </a:extLst>
          </p:cNvPr>
          <p:cNvCxnSpPr>
            <a:endCxn id="16" idx="4"/>
          </p:cNvCxnSpPr>
          <p:nvPr/>
        </p:nvCxnSpPr>
        <p:spPr>
          <a:xfrm flipV="1">
            <a:off x="7371779" y="2984772"/>
            <a:ext cx="8710" cy="970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611DCC2-8F17-362C-90BF-ADCF263EDF42}"/>
              </a:ext>
            </a:extLst>
          </p:cNvPr>
          <p:cNvSpPr/>
          <p:nvPr/>
        </p:nvSpPr>
        <p:spPr>
          <a:xfrm>
            <a:off x="8523787" y="3293281"/>
            <a:ext cx="383177" cy="3766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D27991-BF0C-1C4B-13CD-1F3C78A9E1D1}"/>
              </a:ext>
            </a:extLst>
          </p:cNvPr>
          <p:cNvSpPr txBox="1"/>
          <p:nvPr/>
        </p:nvSpPr>
        <p:spPr>
          <a:xfrm>
            <a:off x="8564220" y="3270539"/>
            <a:ext cx="383178" cy="37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2E10432-23FE-B112-75E7-1DE13DD1D4F2}"/>
              </a:ext>
            </a:extLst>
          </p:cNvPr>
          <p:cNvSpPr/>
          <p:nvPr/>
        </p:nvSpPr>
        <p:spPr>
          <a:xfrm>
            <a:off x="10322754" y="3359946"/>
            <a:ext cx="383177" cy="3766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5A3427-FE9C-71F3-88DE-DF095D1F3D7F}"/>
              </a:ext>
            </a:extLst>
          </p:cNvPr>
          <p:cNvSpPr txBox="1"/>
          <p:nvPr/>
        </p:nvSpPr>
        <p:spPr>
          <a:xfrm>
            <a:off x="10371896" y="3337204"/>
            <a:ext cx="383178" cy="376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FB5FA8-84FE-128D-BD8E-20D126B3DB78}"/>
              </a:ext>
            </a:extLst>
          </p:cNvPr>
          <p:cNvSpPr/>
          <p:nvPr/>
        </p:nvSpPr>
        <p:spPr>
          <a:xfrm>
            <a:off x="10230067" y="2937310"/>
            <a:ext cx="568549" cy="269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tanh</a:t>
            </a:r>
            <a:endParaRPr lang="ko-KR" altLang="en-US" sz="8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3762983-170C-08CF-5EEC-C58F5D69423C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253194" y="3481602"/>
            <a:ext cx="27059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8D4DADE-1796-07E1-9FD8-8E89BD837F0C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44502" y="3470233"/>
            <a:ext cx="0" cy="4854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31C9767-06DF-FD1D-7D67-FC18DF66DBD0}"/>
              </a:ext>
            </a:extLst>
          </p:cNvPr>
          <p:cNvCxnSpPr>
            <a:cxnSpLocks/>
          </p:cNvCxnSpPr>
          <p:nvPr/>
        </p:nvCxnSpPr>
        <p:spPr>
          <a:xfrm flipH="1">
            <a:off x="8906964" y="3478597"/>
            <a:ext cx="236385" cy="5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3C65975F-F0B5-6FB4-BC1E-2D9F6D7A8272}"/>
              </a:ext>
            </a:extLst>
          </p:cNvPr>
          <p:cNvCxnSpPr>
            <a:endCxn id="14" idx="0"/>
          </p:cNvCxnSpPr>
          <p:nvPr/>
        </p:nvCxnSpPr>
        <p:spPr>
          <a:xfrm>
            <a:off x="9134640" y="3478597"/>
            <a:ext cx="0" cy="4770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76D31BAD-D92F-D691-85C0-F28297C50A56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8730318" y="2984772"/>
            <a:ext cx="0" cy="3162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CE9F5D3-A63B-2EBC-DB80-CADF3181A81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365963" y="2796449"/>
            <a:ext cx="82293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DFC72E9-E09A-4219-0FFB-7E3D85F56EF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7572077" y="2796449"/>
            <a:ext cx="966652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26DF774-EFC3-4491-36D3-AB98CDA9A321}"/>
              </a:ext>
            </a:extLst>
          </p:cNvPr>
          <p:cNvCxnSpPr>
            <a:cxnSpLocks/>
          </p:cNvCxnSpPr>
          <p:nvPr/>
        </p:nvCxnSpPr>
        <p:spPr>
          <a:xfrm>
            <a:off x="8928748" y="2788546"/>
            <a:ext cx="2723317" cy="790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연결선: 구부러짐 114">
            <a:extLst>
              <a:ext uri="{FF2B5EF4-FFF2-40B4-BE49-F238E27FC236}">
                <a16:creationId xmlns:a16="http://schemas.microsoft.com/office/drawing/2014/main" id="{24893650-C10A-271F-4E5F-EC178798FBA6}"/>
              </a:ext>
            </a:extLst>
          </p:cNvPr>
          <p:cNvCxnSpPr>
            <a:cxnSpLocks/>
            <a:stCxn id="15" idx="0"/>
            <a:endCxn id="38" idx="2"/>
          </p:cNvCxnSpPr>
          <p:nvPr/>
        </p:nvCxnSpPr>
        <p:spPr>
          <a:xfrm rot="5400000" flipH="1" flipV="1">
            <a:off x="9988408" y="3621350"/>
            <a:ext cx="407426" cy="26126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7961E5FF-6C7A-F8C6-1732-71CF411FC7C2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10514342" y="2788546"/>
            <a:ext cx="0" cy="1487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BF7BEBDA-46EC-C675-BDB3-2D48B87C35A4}"/>
              </a:ext>
            </a:extLst>
          </p:cNvPr>
          <p:cNvCxnSpPr>
            <a:cxnSpLocks/>
          </p:cNvCxnSpPr>
          <p:nvPr/>
        </p:nvCxnSpPr>
        <p:spPr>
          <a:xfrm flipV="1">
            <a:off x="10514341" y="3218899"/>
            <a:ext cx="0" cy="1487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693B5C8B-18CF-08E5-EA38-B8386AA12E86}"/>
              </a:ext>
            </a:extLst>
          </p:cNvPr>
          <p:cNvCxnSpPr>
            <a:cxnSpLocks/>
          </p:cNvCxnSpPr>
          <p:nvPr/>
        </p:nvCxnSpPr>
        <p:spPr>
          <a:xfrm>
            <a:off x="10705931" y="3553269"/>
            <a:ext cx="296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B8E050F2-A499-59F6-9C70-5EF122BC4B16}"/>
              </a:ext>
            </a:extLst>
          </p:cNvPr>
          <p:cNvCxnSpPr/>
          <p:nvPr/>
        </p:nvCxnSpPr>
        <p:spPr>
          <a:xfrm flipV="1">
            <a:off x="11002031" y="2069582"/>
            <a:ext cx="0" cy="1504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92D1E8E-4C48-8272-8E77-EE08FA91D888}"/>
              </a:ext>
            </a:extLst>
          </p:cNvPr>
          <p:cNvCxnSpPr/>
          <p:nvPr/>
        </p:nvCxnSpPr>
        <p:spPr>
          <a:xfrm>
            <a:off x="11002031" y="3548269"/>
            <a:ext cx="0" cy="872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8B38601-5979-E9E4-7C2B-70F31ED2958C}"/>
              </a:ext>
            </a:extLst>
          </p:cNvPr>
          <p:cNvCxnSpPr/>
          <p:nvPr/>
        </p:nvCxnSpPr>
        <p:spPr>
          <a:xfrm>
            <a:off x="10993322" y="4420900"/>
            <a:ext cx="6500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11AF6F2-3BDF-A9C3-42D9-8825E4613542}"/>
                  </a:ext>
                </a:extLst>
              </p:cNvPr>
              <p:cNvSpPr/>
              <p:nvPr/>
            </p:nvSpPr>
            <p:spPr>
              <a:xfrm>
                <a:off x="5708694" y="2610492"/>
                <a:ext cx="657269" cy="3766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511AF6F2-3BDF-A9C3-42D9-8825E4613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694" y="2610492"/>
                <a:ext cx="657269" cy="3766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7DB3160-D831-58B9-957C-500F7EAF120B}"/>
                  </a:ext>
                </a:extLst>
              </p:cNvPr>
              <p:cNvSpPr/>
              <p:nvPr/>
            </p:nvSpPr>
            <p:spPr>
              <a:xfrm>
                <a:off x="5704339" y="4210678"/>
                <a:ext cx="657269" cy="3766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7DB3160-D831-58B9-957C-500F7EAF1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339" y="4210678"/>
                <a:ext cx="657269" cy="376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1386EF5-C262-082F-2786-D284050D5DA6}"/>
              </a:ext>
            </a:extLst>
          </p:cNvPr>
          <p:cNvSpPr/>
          <p:nvPr/>
        </p:nvSpPr>
        <p:spPr>
          <a:xfrm>
            <a:off x="6531426" y="4962143"/>
            <a:ext cx="409303" cy="3100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FC575A2-9D03-F82B-20F0-E2FD9392391D}"/>
                  </a:ext>
                </a:extLst>
              </p:cNvPr>
              <p:cNvSpPr txBox="1"/>
              <p:nvPr/>
            </p:nvSpPr>
            <p:spPr>
              <a:xfrm>
                <a:off x="6540135" y="4970388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FC575A2-9D03-F82B-20F0-E2FD939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135" y="4970388"/>
                <a:ext cx="4093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50D70D18-87AB-B8F1-B0A7-0608C61AAF50}"/>
              </a:ext>
            </a:extLst>
          </p:cNvPr>
          <p:cNvSpPr/>
          <p:nvPr/>
        </p:nvSpPr>
        <p:spPr>
          <a:xfrm>
            <a:off x="10788670" y="1768646"/>
            <a:ext cx="409303" cy="3100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01B4C858-C8EF-F9BB-84F1-C5356B0D4A08}"/>
              </a:ext>
            </a:extLst>
          </p:cNvPr>
          <p:cNvSpPr/>
          <p:nvPr/>
        </p:nvSpPr>
        <p:spPr>
          <a:xfrm>
            <a:off x="11640501" y="2643261"/>
            <a:ext cx="409303" cy="3100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79B229-0E0D-DEB6-34E6-82EB76EEE6A3}"/>
                  </a:ext>
                </a:extLst>
              </p:cNvPr>
              <p:cNvSpPr txBox="1"/>
              <p:nvPr/>
            </p:nvSpPr>
            <p:spPr>
              <a:xfrm>
                <a:off x="11642119" y="2662112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279B229-0E0D-DEB6-34E6-82EB76EE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119" y="2662112"/>
                <a:ext cx="40930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36D598BF-AC36-6DA8-1639-029599AFB127}"/>
              </a:ext>
            </a:extLst>
          </p:cNvPr>
          <p:cNvSpPr/>
          <p:nvPr/>
        </p:nvSpPr>
        <p:spPr>
          <a:xfrm>
            <a:off x="11631791" y="4274078"/>
            <a:ext cx="409303" cy="3100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036D870-CD0E-DCA3-AD84-91703D03704A}"/>
                  </a:ext>
                </a:extLst>
              </p:cNvPr>
              <p:cNvSpPr txBox="1"/>
              <p:nvPr/>
            </p:nvSpPr>
            <p:spPr>
              <a:xfrm>
                <a:off x="11640500" y="4300932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A036D870-CD0E-DCA3-AD84-91703D03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500" y="4300932"/>
                <a:ext cx="40930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84CF4E7-0192-2A40-5FFC-EA464FAA1AAE}"/>
                  </a:ext>
                </a:extLst>
              </p:cNvPr>
              <p:cNvSpPr txBox="1"/>
              <p:nvPr/>
            </p:nvSpPr>
            <p:spPr>
              <a:xfrm>
                <a:off x="10797378" y="1788451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884CF4E7-0192-2A40-5FFC-EA464FAA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378" y="1788451"/>
                <a:ext cx="4093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EC264384-A733-3E9F-F69C-FD37B9A04B2B}"/>
              </a:ext>
            </a:extLst>
          </p:cNvPr>
          <p:cNvCxnSpPr>
            <a:cxnSpLocks/>
          </p:cNvCxnSpPr>
          <p:nvPr/>
        </p:nvCxnSpPr>
        <p:spPr>
          <a:xfrm>
            <a:off x="7001692" y="3186457"/>
            <a:ext cx="0" cy="11318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902F1D78-08BD-FA11-19CE-4F44E5405F74}"/>
              </a:ext>
            </a:extLst>
          </p:cNvPr>
          <p:cNvCxnSpPr>
            <a:cxnSpLocks/>
          </p:cNvCxnSpPr>
          <p:nvPr/>
        </p:nvCxnSpPr>
        <p:spPr>
          <a:xfrm>
            <a:off x="7001692" y="3186457"/>
            <a:ext cx="74022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48CC8297-77A9-D6BC-46FC-5E42AB81B995}"/>
              </a:ext>
            </a:extLst>
          </p:cNvPr>
          <p:cNvCxnSpPr>
            <a:cxnSpLocks/>
          </p:cNvCxnSpPr>
          <p:nvPr/>
        </p:nvCxnSpPr>
        <p:spPr>
          <a:xfrm>
            <a:off x="7741892" y="3186457"/>
            <a:ext cx="26" cy="112635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35DE71DF-A71D-446C-8756-CB68D0CBA989}"/>
              </a:ext>
            </a:extLst>
          </p:cNvPr>
          <p:cNvCxnSpPr>
            <a:cxnSpLocks/>
          </p:cNvCxnSpPr>
          <p:nvPr/>
        </p:nvCxnSpPr>
        <p:spPr>
          <a:xfrm flipV="1">
            <a:off x="7001692" y="4321521"/>
            <a:ext cx="740200" cy="176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D28179F-FD32-C74E-0327-010E3869F08C}"/>
                  </a:ext>
                </a:extLst>
              </p:cNvPr>
              <p:cNvSpPr txBox="1"/>
              <p:nvPr/>
            </p:nvSpPr>
            <p:spPr>
              <a:xfrm>
                <a:off x="6996100" y="3395604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0D28179F-FD32-C74E-0327-010E3869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00" y="3395604"/>
                <a:ext cx="409303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5BB7961-B33D-D3E5-B3D0-50295EC4A182}"/>
                  </a:ext>
                </a:extLst>
              </p:cNvPr>
              <p:cNvSpPr txBox="1"/>
              <p:nvPr/>
            </p:nvSpPr>
            <p:spPr>
              <a:xfrm>
                <a:off x="7905478" y="3565520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45BB7961-B33D-D3E5-B3D0-50295EC4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78" y="3565520"/>
                <a:ext cx="40930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7EA893D-477C-67F2-9289-8B9B9F94E44D}"/>
                  </a:ext>
                </a:extLst>
              </p:cNvPr>
              <p:cNvSpPr txBox="1"/>
              <p:nvPr/>
            </p:nvSpPr>
            <p:spPr>
              <a:xfrm>
                <a:off x="9076850" y="3569170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ko-KR" altLang="en-US" sz="1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ko-KR" altLang="en-US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67EA893D-477C-67F2-9289-8B9B9F94E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850" y="3569170"/>
                <a:ext cx="409303" cy="276999"/>
              </a:xfrm>
              <a:prstGeom prst="rect">
                <a:avLst/>
              </a:prstGeom>
              <a:blipFill>
                <a:blip r:embed="rId12"/>
                <a:stretch>
                  <a:fillRect r="-13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2F39B38-E85C-C133-0E88-B3702E1F363F}"/>
                  </a:ext>
                </a:extLst>
              </p:cNvPr>
              <p:cNvSpPr txBox="1"/>
              <p:nvPr/>
            </p:nvSpPr>
            <p:spPr>
              <a:xfrm>
                <a:off x="9796500" y="3529827"/>
                <a:ext cx="409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ko-KR" altLang="en-US" sz="1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1200" dirty="0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2F39B38-E85C-C133-0E88-B3702E1F3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500" y="3529827"/>
                <a:ext cx="40930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C374BBF7-1BEC-B80E-8787-54B9A61F3B05}"/>
              </a:ext>
            </a:extLst>
          </p:cNvPr>
          <p:cNvCxnSpPr>
            <a:cxnSpLocks/>
          </p:cNvCxnSpPr>
          <p:nvPr/>
        </p:nvCxnSpPr>
        <p:spPr>
          <a:xfrm>
            <a:off x="7903599" y="3183374"/>
            <a:ext cx="0" cy="11318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B1960404-7EC9-C582-FB41-A0E2856FBD3E}"/>
              </a:ext>
            </a:extLst>
          </p:cNvPr>
          <p:cNvCxnSpPr>
            <a:cxnSpLocks/>
          </p:cNvCxnSpPr>
          <p:nvPr/>
        </p:nvCxnSpPr>
        <p:spPr>
          <a:xfrm>
            <a:off x="7903599" y="3183374"/>
            <a:ext cx="1582554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CDE50967-7E5D-62BD-8653-F90EABA90A89}"/>
              </a:ext>
            </a:extLst>
          </p:cNvPr>
          <p:cNvCxnSpPr>
            <a:cxnSpLocks/>
          </p:cNvCxnSpPr>
          <p:nvPr/>
        </p:nvCxnSpPr>
        <p:spPr>
          <a:xfrm>
            <a:off x="9488538" y="3183374"/>
            <a:ext cx="26" cy="112635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554662C3-CE7A-872A-62D1-52708839B4A2}"/>
              </a:ext>
            </a:extLst>
          </p:cNvPr>
          <p:cNvCxnSpPr>
            <a:cxnSpLocks/>
          </p:cNvCxnSpPr>
          <p:nvPr/>
        </p:nvCxnSpPr>
        <p:spPr>
          <a:xfrm>
            <a:off x="7903599" y="4320198"/>
            <a:ext cx="158493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6683A73-E55A-337A-A4C2-0E2E0D9C8EA3}"/>
              </a:ext>
            </a:extLst>
          </p:cNvPr>
          <p:cNvCxnSpPr>
            <a:cxnSpLocks/>
          </p:cNvCxnSpPr>
          <p:nvPr/>
        </p:nvCxnSpPr>
        <p:spPr>
          <a:xfrm>
            <a:off x="9671789" y="2851234"/>
            <a:ext cx="0" cy="14715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4617FBA1-9ED0-F933-D778-BE8E538514B7}"/>
              </a:ext>
            </a:extLst>
          </p:cNvPr>
          <p:cNvCxnSpPr>
            <a:cxnSpLocks/>
          </p:cNvCxnSpPr>
          <p:nvPr/>
        </p:nvCxnSpPr>
        <p:spPr>
          <a:xfrm>
            <a:off x="9671789" y="2851234"/>
            <a:ext cx="1203059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D0F33F7-F456-DBB5-A3BC-BED2F7C8CC93}"/>
              </a:ext>
            </a:extLst>
          </p:cNvPr>
          <p:cNvCxnSpPr>
            <a:cxnSpLocks/>
          </p:cNvCxnSpPr>
          <p:nvPr/>
        </p:nvCxnSpPr>
        <p:spPr>
          <a:xfrm>
            <a:off x="10874848" y="2851234"/>
            <a:ext cx="7435" cy="146599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DCF58A3B-E386-CB18-B9DC-752A2666E1A3}"/>
              </a:ext>
            </a:extLst>
          </p:cNvPr>
          <p:cNvCxnSpPr>
            <a:cxnSpLocks/>
          </p:cNvCxnSpPr>
          <p:nvPr/>
        </p:nvCxnSpPr>
        <p:spPr>
          <a:xfrm>
            <a:off x="9671789" y="4327698"/>
            <a:ext cx="121046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64A236ED-D7C2-DBF8-58C2-CA6F2F19EE5F}"/>
              </a:ext>
            </a:extLst>
          </p:cNvPr>
          <p:cNvSpPr txBox="1"/>
          <p:nvPr/>
        </p:nvSpPr>
        <p:spPr>
          <a:xfrm>
            <a:off x="7336352" y="3367663"/>
            <a:ext cx="46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Forget </a:t>
            </a:r>
          </a:p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Gate</a:t>
            </a:r>
            <a:endParaRPr lang="ko-KR" altLang="en-US" sz="7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C76EC35-7717-AB1F-541E-2F920C0BD451}"/>
              </a:ext>
            </a:extLst>
          </p:cNvPr>
          <p:cNvSpPr txBox="1"/>
          <p:nvPr/>
        </p:nvSpPr>
        <p:spPr>
          <a:xfrm>
            <a:off x="7930212" y="3197707"/>
            <a:ext cx="484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Input</a:t>
            </a:r>
          </a:p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Gate</a:t>
            </a:r>
            <a:endParaRPr lang="ko-KR" altLang="en-US" sz="7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D71582E-8285-F033-9F90-AE65DE0F8B8E}"/>
              </a:ext>
            </a:extLst>
          </p:cNvPr>
          <p:cNvSpPr txBox="1"/>
          <p:nvPr/>
        </p:nvSpPr>
        <p:spPr>
          <a:xfrm>
            <a:off x="9718719" y="2949372"/>
            <a:ext cx="484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Output</a:t>
            </a:r>
          </a:p>
          <a:p>
            <a:pPr algn="ctr"/>
            <a:r>
              <a:rPr lang="en-US" altLang="ko-KR" sz="7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Gate</a:t>
            </a:r>
            <a:endParaRPr lang="ko-KR" altLang="en-US" sz="7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337A6BCD-9F76-92F8-0F48-12544E4A250D}"/>
              </a:ext>
            </a:extLst>
          </p:cNvPr>
          <p:cNvSpPr txBox="1"/>
          <p:nvPr/>
        </p:nvSpPr>
        <p:spPr>
          <a:xfrm>
            <a:off x="178998" y="2359708"/>
            <a:ext cx="5372978" cy="385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핵심 구조 원리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Forget Gate (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망각 게이트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메모리 셀에서 불필요한 정보를 잊을 지 결정하는 역할을 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시그모이드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함수를 통해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출력하며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이러한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값을 통해 정보가 셀 상태를 통과할 비율을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결정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출력값이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가까울수록  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이전 정보가 많이 유지되고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가까울수록 더 많은 정보가 잊혀짐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Input Gate (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입력 게이트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현재 시점의 입력 데이터 중 필요한 정보만 선택적으로 셀 상태에 반영하여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불필요한 정보는 저장되지  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않도록 조절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시그모이드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함수를 통해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값을 출력하면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값이 입력 데이터가 셀 상태에 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어느 정도로 추가할 지를 조정하게 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이후 입력 데이터는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tanh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함수를 거쳐 변환된 뒤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게이트가 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허용된 만큼 셀 상태에 저장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Output Gate (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출력 게이트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셀 </a:t>
            </a:r>
            <a:r>
              <a:rPr lang="ko-KR" altLang="en-US" sz="1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싱태에서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출력될 정보를 조절하는 역할을 함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시그모이드 함수로 셀 상태에서 선택된 정보를 조정한  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tanh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함수를 통해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-1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값으로 변환하여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중요한 정보만 출력으로 내보낼 수 있도록 함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296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84304-0D4D-C708-8DF4-7FE6F5C46C13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이론적 배경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감성 분석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(Sentiment Analysis)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C0B895-BBDD-B4BD-2BF9-43A047EECE69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E5F4C3-D489-4B45-1513-4228072F362D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13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B31D0-7956-BB5E-DDEB-C487CC0F70C8}"/>
              </a:ext>
            </a:extLst>
          </p:cNvPr>
          <p:cNvSpPr txBox="1"/>
          <p:nvPr/>
        </p:nvSpPr>
        <p:spPr>
          <a:xfrm>
            <a:off x="141023" y="888612"/>
            <a:ext cx="79840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 분석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(Sentiment Analysis)</a:t>
            </a:r>
          </a:p>
          <a:p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A3949-329E-DADD-3FF4-9484946EB462}"/>
              </a:ext>
            </a:extLst>
          </p:cNvPr>
          <p:cNvSpPr txBox="1"/>
          <p:nvPr/>
        </p:nvSpPr>
        <p:spPr>
          <a:xfrm>
            <a:off x="235129" y="1286958"/>
            <a:ext cx="11234057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자연어 처리 기법을 통해 텍스트 데이터에서 긍정적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중립적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부정적 감정을 자동으로 분류하고 분석하는 방법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주로 뉴스 기사나 소셜 미디어와 같은 비정형 텍스트 데이터를 분석하여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소셜 미디어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여론 조사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리뷰 등 다양한 분야에서 활용되고 있음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8AB2E-1F2D-89D2-08DD-987A5A4829BA}"/>
              </a:ext>
            </a:extLst>
          </p:cNvPr>
          <p:cNvSpPr txBox="1"/>
          <p:nvPr/>
        </p:nvSpPr>
        <p:spPr>
          <a:xfrm>
            <a:off x="235129" y="2030153"/>
            <a:ext cx="11560629" cy="117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분석 방법론으로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어휘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(lexicon-based)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기반 감성 분석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기계학습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(machine learning)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기반의 감성 분석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나누어지는데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연구에서는 어휘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(lexicon-based)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기반 감성 분석으로 연구를 수행함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어휘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(lexicon-based)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기반 감성 분석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명사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형용사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동사를 대상으로 모든 단어에 감성을 붙여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 사전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구축한 후에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기반으로 텍스트에 대한 감성 분석을 수행하는 방식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직접 구축하거나 외부의 감성 사전을 이용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B3E2D-F683-F973-7EA5-FAC1642E8199}"/>
              </a:ext>
            </a:extLst>
          </p:cNvPr>
          <p:cNvSpPr txBox="1"/>
          <p:nvPr/>
        </p:nvSpPr>
        <p:spPr>
          <a:xfrm>
            <a:off x="235129" y="3327590"/>
            <a:ext cx="11560629" cy="283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사전 도구 툴로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VADER(Valence Aware Dictionary and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sEntiment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Reasoner)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라는 감성 분석 도구를 활용하여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수집된 뉴스 데이터에서 긍정적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중립적 감성을 분석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주로 소셜 미디어의 텍스트에 대한 감성 분석을 제공하기 위한 패키지로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빠른 수행 시간과 대용량 텍스트 데이터에 사용됨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VADER(Valence Aware Dictionary and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sEntiment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Reasoner)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주요 기능으로 </a:t>
            </a:r>
            <a:r>
              <a:rPr lang="en-US" altLang="ko-KR" sz="1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SentimentIntensityAnalyzer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클래스는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극성값을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제공하는데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‘pos’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긍정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‘neg’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부정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‘neu’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중립에 대한 값을 나타내고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compound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세 값을 적절히 조합한 전체적인 감성 점수로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-1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극성값을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제공함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compound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점수는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-1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값으로 텍스트 내 전체 감성의 긍정적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부정적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중립적 수준을 종합적으로 나타냄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076A-C1C5-B89F-7E5D-664391B5330B}"/>
              </a:ext>
            </a:extLst>
          </p:cNvPr>
          <p:cNvSpPr txBox="1"/>
          <p:nvPr/>
        </p:nvSpPr>
        <p:spPr>
          <a:xfrm>
            <a:off x="4133059" y="4084498"/>
            <a:ext cx="5436743" cy="102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긍정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compound &gt;= 0.05       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중립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: (compound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 -0.05) and (compound &lt; 0.05)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부정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: compound &lt;= 0.05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0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584406" y="1917003"/>
            <a:ext cx="45101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4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연구방법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7565626" y="3748657"/>
            <a:ext cx="4624818" cy="1893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실험모형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20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구성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성능지표 및 평가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88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실험모형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9CEAFD-4D9C-C0EE-0861-BBA56F8CCA0E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EC202C-69DC-2969-1D92-5A6C72C18B3C}"/>
              </a:ext>
            </a:extLst>
          </p:cNvPr>
          <p:cNvSpPr txBox="1"/>
          <p:nvPr/>
        </p:nvSpPr>
        <p:spPr>
          <a:xfrm>
            <a:off x="241040" y="891665"/>
            <a:ext cx="11823441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연구에서는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LSTM(Long Short-Term Memory)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모델을 기반으로 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업종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반도체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바이오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금융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석유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화학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IT,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철강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각각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대표 기업종목을 선정하고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코스피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(KOSPI)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시장에 상장된 기업들의 주가 예측 성능을 비교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차이 비교를 위해 주가 데이터와 거시경제변수를 조합한 모델과 주가 데이터와 거시경제변수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뉴스 감성분석을 조합한 모델 두 가지 모델로 나누어 실험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CAA20-3679-0693-FC84-402C7A75A6E0}"/>
              </a:ext>
            </a:extLst>
          </p:cNvPr>
          <p:cNvSpPr txBox="1"/>
          <p:nvPr/>
        </p:nvSpPr>
        <p:spPr>
          <a:xfrm>
            <a:off x="1324902" y="5869890"/>
            <a:ext cx="304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AB31A-56AC-0CFB-F782-14DFD3A6C474}"/>
              </a:ext>
            </a:extLst>
          </p:cNvPr>
          <p:cNvSpPr txBox="1"/>
          <p:nvPr/>
        </p:nvSpPr>
        <p:spPr>
          <a:xfrm>
            <a:off x="6648865" y="5869724"/>
            <a:ext cx="4267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9D401-2FFE-4EC4-864B-E975927A632A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15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FB14BB4-5EE9-D674-2815-EEDCF95F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59" y="2242975"/>
            <a:ext cx="4893562" cy="34652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B5BD4BF-B689-CA54-BD8F-5EC9B442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15" y="2285943"/>
            <a:ext cx="3514100" cy="33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55929EC-4DF1-E3FA-2749-04BC4939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86"/>
          <a:stretch/>
        </p:blipFill>
        <p:spPr>
          <a:xfrm>
            <a:off x="264008" y="2234370"/>
            <a:ext cx="5695207" cy="3318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BE4BE0-47D0-4D49-3F0C-C29065EDEEE3}"/>
              </a:ext>
            </a:extLst>
          </p:cNvPr>
          <p:cNvSpPr txBox="1"/>
          <p:nvPr/>
        </p:nvSpPr>
        <p:spPr>
          <a:xfrm>
            <a:off x="6096000" y="1627609"/>
            <a:ext cx="6148837" cy="393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연구에서는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주요 업종에서 각 업종별로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대표 기업종목을 선정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반도체  →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삼성전자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SK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하이닉스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DB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하이텍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자동차  →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현대차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기아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KG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모빌리티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바이오  → 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삼성바이오로직스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셀트리온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유한양행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금융  → 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KB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금융지주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신한금융지주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하나금융지주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방산  → 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한화에어로스페이스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한국항공우주산업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LIG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넥스원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조선  → 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HD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한국조선해양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한화오션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삼성중공업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석유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화학  → 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SK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이노베이션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LG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화학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한화솔루션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IT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→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네이버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카카오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KT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철강  → 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포스코홀딩스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현대제철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KG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스틸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건설  → 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현대건설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대우건설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GS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건설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589C1-D508-46C9-A350-4D6F56355CBA}"/>
              </a:ext>
            </a:extLst>
          </p:cNvPr>
          <p:cNvSpPr txBox="1"/>
          <p:nvPr/>
        </p:nvSpPr>
        <p:spPr>
          <a:xfrm>
            <a:off x="2035305" y="1608813"/>
            <a:ext cx="215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 및 기업종목 목록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679B3-4F1E-DEA1-FC05-BB0242DE10B8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16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88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65E77A30-76B9-04AA-BC18-63CA16888FD6}"/>
              </a:ext>
            </a:extLst>
          </p:cNvPr>
          <p:cNvSpPr/>
          <p:nvPr/>
        </p:nvSpPr>
        <p:spPr>
          <a:xfrm>
            <a:off x="0" y="924500"/>
            <a:ext cx="2705882" cy="494523"/>
          </a:xfrm>
          <a:prstGeom prst="foldedCorner">
            <a:avLst/>
          </a:prstGeom>
          <a:solidFill>
            <a:srgbClr val="002060"/>
          </a:solidFill>
          <a:ln>
            <a:solidFill>
              <a:srgbClr val="3317A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995AC-56AA-7E3E-A1DB-652110B1A048}"/>
              </a:ext>
            </a:extLst>
          </p:cNvPr>
          <p:cNvSpPr txBox="1"/>
          <p:nvPr/>
        </p:nvSpPr>
        <p:spPr>
          <a:xfrm>
            <a:off x="127343" y="987095"/>
            <a:ext cx="24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53377-C29E-6252-2E25-52FBD4EF8E36}"/>
              </a:ext>
            </a:extLst>
          </p:cNvPr>
          <p:cNvSpPr txBox="1"/>
          <p:nvPr/>
        </p:nvSpPr>
        <p:spPr>
          <a:xfrm>
            <a:off x="382555" y="1547922"/>
            <a:ext cx="11426890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데이터는 각 업종의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대표 기업종목의 시가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(Open Price),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(High Price),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저가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(Low Price),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(Close Price),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수정종가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(Adjusted Close Price), 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(Volume)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Yahoo Finance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제공하는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yfinance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라이브러리를 활용해서 수집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77E9B-6A7A-A0D0-412E-360BCF69A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624" y="2492482"/>
            <a:ext cx="4536752" cy="328365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27B204-10C6-F7EF-FE55-1DAE9BA11913}"/>
              </a:ext>
            </a:extLst>
          </p:cNvPr>
          <p:cNvSpPr txBox="1"/>
          <p:nvPr/>
        </p:nvSpPr>
        <p:spPr>
          <a:xfrm>
            <a:off x="4943670" y="5864473"/>
            <a:ext cx="252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삼성전자 주가 데이터셋 예시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42350-90AC-A945-0A62-3BDE6102FD71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17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574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2CD4491D-E7F7-DAC5-8CB4-32A70D364FE0}"/>
              </a:ext>
            </a:extLst>
          </p:cNvPr>
          <p:cNvSpPr/>
          <p:nvPr/>
        </p:nvSpPr>
        <p:spPr>
          <a:xfrm>
            <a:off x="0" y="924500"/>
            <a:ext cx="2705882" cy="494523"/>
          </a:xfrm>
          <a:prstGeom prst="foldedCorner">
            <a:avLst/>
          </a:prstGeom>
          <a:solidFill>
            <a:srgbClr val="002060"/>
          </a:solidFill>
          <a:ln>
            <a:solidFill>
              <a:srgbClr val="3317A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F7495-7C0A-7618-0810-1BDDF7114366}"/>
              </a:ext>
            </a:extLst>
          </p:cNvPr>
          <p:cNvSpPr txBox="1"/>
          <p:nvPr/>
        </p:nvSpPr>
        <p:spPr>
          <a:xfrm>
            <a:off x="127343" y="987095"/>
            <a:ext cx="24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AB13C-A7EB-ED7B-9EED-58EEDE2B52DA}"/>
              </a:ext>
            </a:extLst>
          </p:cNvPr>
          <p:cNvSpPr txBox="1"/>
          <p:nvPr/>
        </p:nvSpPr>
        <p:spPr>
          <a:xfrm>
            <a:off x="382555" y="1510601"/>
            <a:ext cx="11523306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예측에 영향을 미칠 수 있는 주요 거시경제변수로 금값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(Gold Price),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달러 환율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(USD/KRW),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(WTI)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개를 선정하여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Yahoo Finance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제공하는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‘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yfinance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’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라이브러리를 활용해서 데이터를 수집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 그림에서 보이듯이 주가 데이터와 거시경제변수 데이터를 병합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E9C5E2-A0B0-85EC-CF6D-5772C9266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425" y="2791491"/>
            <a:ext cx="5903871" cy="296740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3CC557-2CF0-4016-54F3-EA0ECD58AFDB}"/>
              </a:ext>
            </a:extLst>
          </p:cNvPr>
          <p:cNvSpPr txBox="1"/>
          <p:nvPr/>
        </p:nvSpPr>
        <p:spPr>
          <a:xfrm>
            <a:off x="3388954" y="5936503"/>
            <a:ext cx="541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및 거시경제변수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금값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달러 환율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유가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데이터셋 예시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153B2-3485-6AF5-777C-38EBE19A752F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18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4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4EFCF6D1-3AE4-AB72-2AE0-F74BE5B2A308}"/>
              </a:ext>
            </a:extLst>
          </p:cNvPr>
          <p:cNvSpPr/>
          <p:nvPr/>
        </p:nvSpPr>
        <p:spPr>
          <a:xfrm>
            <a:off x="0" y="924500"/>
            <a:ext cx="2705882" cy="494523"/>
          </a:xfrm>
          <a:prstGeom prst="foldedCorner">
            <a:avLst/>
          </a:prstGeom>
          <a:solidFill>
            <a:srgbClr val="002060"/>
          </a:solidFill>
          <a:ln>
            <a:solidFill>
              <a:srgbClr val="3317A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D672C-32C1-3B75-EF86-EF20A891CBFF}"/>
              </a:ext>
            </a:extLst>
          </p:cNvPr>
          <p:cNvSpPr txBox="1"/>
          <p:nvPr/>
        </p:nvSpPr>
        <p:spPr>
          <a:xfrm>
            <a:off x="127343" y="987095"/>
            <a:ext cx="24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4EE29-4F01-3E8E-46FF-5389109135EF}"/>
              </a:ext>
            </a:extLst>
          </p:cNvPr>
          <p:cNvSpPr txBox="1"/>
          <p:nvPr/>
        </p:nvSpPr>
        <p:spPr>
          <a:xfrm>
            <a:off x="382555" y="1945408"/>
            <a:ext cx="5817948" cy="393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감성분석에 사용할 뉴스 기사 데이터는 네이버페이 증권 뉴스에서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코스피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검색어에 대한 뉴스 기사 헤드라인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9,183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개를 크롤링해서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>
                <a:latin typeface="Abadi" panose="020B0604020104020204" pitchFamily="34" charset="0"/>
                <a:ea typeface="KoPub돋움체 Medium" panose="02020603020101020101" pitchFamily="18" charset="-127"/>
              </a:rPr>
              <a:t>본 연구의 분석 대상 기업이 </a:t>
            </a:r>
            <a:r>
              <a:rPr lang="en-US" altLang="ko-KR" sz="1400">
                <a:latin typeface="Abadi" panose="020B0604020104020204" pitchFamily="34" charset="0"/>
                <a:ea typeface="KoPub돋움체 Medium" panose="02020603020101020101" pitchFamily="18" charset="-127"/>
              </a:rPr>
              <a:t>KOSPI </a:t>
            </a:r>
            <a:r>
              <a:rPr lang="ko-KR" altLang="en-US" sz="1400">
                <a:latin typeface="Abadi" panose="020B0604020104020204" pitchFamily="34" charset="0"/>
                <a:ea typeface="KoPub돋움체 Medium" panose="02020603020101020101" pitchFamily="18" charset="-127"/>
              </a:rPr>
              <a:t>상장 기업이므로</a:t>
            </a:r>
            <a:r>
              <a:rPr lang="en-US" altLang="ko-KR" sz="1400">
                <a:latin typeface="Abadi" panose="020B0604020104020204" pitchFamily="34" charset="0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Abadi" panose="020B0604020104020204" pitchFamily="34" charset="0"/>
                <a:ea typeface="KoPub돋움체 Medium" panose="02020603020101020101" pitchFamily="18" charset="-127"/>
              </a:rPr>
              <a:t>감성 분석을 위한 적합한  </a:t>
            </a:r>
            <a:endParaRPr lang="en-US" altLang="ko-KR" sz="1400">
              <a:latin typeface="Abadi" panose="020B0604020104020204" pitchFamily="34" charset="0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Abadi" panose="020B0604020104020204" pitchFamily="34" charset="0"/>
                <a:ea typeface="KoPub돋움체 Medium" panose="02020603020101020101" pitchFamily="18" charset="-127"/>
              </a:rPr>
              <a:t>  </a:t>
            </a:r>
            <a:r>
              <a:rPr lang="ko-KR" altLang="en-US" sz="1400">
                <a:latin typeface="Abadi" panose="020B0604020104020204" pitchFamily="34" charset="0"/>
                <a:ea typeface="KoPub돋움체 Medium" panose="02020603020101020101" pitchFamily="18" charset="-127"/>
              </a:rPr>
              <a:t>키워드로 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코스피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＇</a:t>
            </a:r>
            <a:r>
              <a:rPr lang="ko-KR" altLang="en-US" sz="1400">
                <a:latin typeface="Abadi" panose="020B0604020104020204" pitchFamily="34" charset="0"/>
                <a:ea typeface="KoPub돋움체 Medium" panose="02020603020101020101" pitchFamily="18" charset="-127"/>
              </a:rPr>
              <a:t>로 선정함</a:t>
            </a:r>
            <a:r>
              <a:rPr lang="en-US" altLang="ko-KR" sz="1400">
                <a:latin typeface="Abadi" panose="020B0604020104020204" pitchFamily="34" charset="0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때 뉴스 데이터는 주식 시장의 장 마감 시간인 당일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시부터 다음날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  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59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분까지 수집된 뉴스 기사들이 다음 날의 주가에 영향을 미친다고 판단하여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해당 시간대의 데이터를 기본으로 날짜를 조정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수집한 뉴스 데이터는 한글로 작성되었기 때문에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Googletrans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라이브러리를 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사용하여 아래 그림에서 보듯이 뉴스 기사를 영어로 번역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2D860F-00CC-8D2D-C9E3-23B58457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24" y="987095"/>
            <a:ext cx="4618652" cy="5117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38458F-B113-4B0C-F615-F1A7DCEBDE4F}"/>
              </a:ext>
            </a:extLst>
          </p:cNvPr>
          <p:cNvSpPr txBox="1"/>
          <p:nvPr/>
        </p:nvSpPr>
        <p:spPr>
          <a:xfrm>
            <a:off x="8299580" y="6087894"/>
            <a:ext cx="2164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기사 데이터 예시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BC1A7-05FD-7B1D-58EC-38DA34006483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19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4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88B34D-FFDD-0E7B-58E8-4AA6CF114C86}"/>
              </a:ext>
            </a:extLst>
          </p:cNvPr>
          <p:cNvSpPr txBox="1"/>
          <p:nvPr/>
        </p:nvSpPr>
        <p:spPr>
          <a:xfrm>
            <a:off x="900092" y="109187"/>
            <a:ext cx="37509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accent1">
                    <a:lumMod val="75000"/>
                  </a:schemeClr>
                </a:solidFill>
                <a:latin typeface="KoPub돋움체 Light"/>
              </a:rPr>
              <a:t>CONTENTS</a:t>
            </a:r>
            <a:endParaRPr lang="ko-KR" altLang="en-US" sz="2500" dirty="0">
              <a:solidFill>
                <a:schemeClr val="accent1">
                  <a:lumMod val="75000"/>
                </a:schemeClr>
              </a:solidFill>
              <a:latin typeface="KoPub돋움체 Ligh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3232AD-BF38-0F2E-0F5B-45B3D00BB7D2}"/>
              </a:ext>
            </a:extLst>
          </p:cNvPr>
          <p:cNvSpPr/>
          <p:nvPr/>
        </p:nvSpPr>
        <p:spPr>
          <a:xfrm>
            <a:off x="0" y="0"/>
            <a:ext cx="83840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77C67-C218-B45C-676C-0A4024215510}"/>
              </a:ext>
            </a:extLst>
          </p:cNvPr>
          <p:cNvSpPr txBox="1"/>
          <p:nvPr/>
        </p:nvSpPr>
        <p:spPr>
          <a:xfrm>
            <a:off x="1353559" y="797365"/>
            <a:ext cx="4864358" cy="576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서론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배경 및 필요성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구성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선행연구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주가 예측 모델 관련 연구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뉴스 감성 분석을 통한 주가 예측 연구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거시경제변수가 주가에 미치는 영향 관련 연구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이론적 배경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LSTM(Long Short-Term Memory)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감성 분석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(Sentiment Analysis)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실험모형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3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구성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성능지표 및 평가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2866-97C6-F427-1364-7C7592D001AC}"/>
              </a:ext>
            </a:extLst>
          </p:cNvPr>
          <p:cNvSpPr txBox="1"/>
          <p:nvPr/>
        </p:nvSpPr>
        <p:spPr>
          <a:xfrm>
            <a:off x="6139539" y="797365"/>
            <a:ext cx="4061871" cy="2601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종합 실험 결과 분석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결론 및 시사점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 결과 요약 및 시사점</a:t>
            </a:r>
            <a:endParaRPr lang="en-US" altLang="ko-KR" sz="13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3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한계 및 향후 연구 방향</a:t>
            </a: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619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데이터 수집 및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사각형: 모서리가 접힌 도형 3">
            <a:extLst>
              <a:ext uri="{FF2B5EF4-FFF2-40B4-BE49-F238E27FC236}">
                <a16:creationId xmlns:a16="http://schemas.microsoft.com/office/drawing/2014/main" id="{4EFCF6D1-3AE4-AB72-2AE0-F74BE5B2A308}"/>
              </a:ext>
            </a:extLst>
          </p:cNvPr>
          <p:cNvSpPr/>
          <p:nvPr/>
        </p:nvSpPr>
        <p:spPr>
          <a:xfrm>
            <a:off x="0" y="924500"/>
            <a:ext cx="2705882" cy="494523"/>
          </a:xfrm>
          <a:prstGeom prst="foldedCorner">
            <a:avLst/>
          </a:prstGeom>
          <a:solidFill>
            <a:srgbClr val="002060"/>
          </a:solidFill>
          <a:ln>
            <a:solidFill>
              <a:srgbClr val="3317A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D672C-32C1-3B75-EF86-EF20A891CBFF}"/>
              </a:ext>
            </a:extLst>
          </p:cNvPr>
          <p:cNvSpPr txBox="1"/>
          <p:nvPr/>
        </p:nvSpPr>
        <p:spPr>
          <a:xfrm>
            <a:off x="127343" y="987095"/>
            <a:ext cx="245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4EE29-4F01-3E8E-46FF-5389109135EF}"/>
              </a:ext>
            </a:extLst>
          </p:cNvPr>
          <p:cNvSpPr txBox="1"/>
          <p:nvPr/>
        </p:nvSpPr>
        <p:spPr>
          <a:xfrm>
            <a:off x="397927" y="1518047"/>
            <a:ext cx="10929436" cy="134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VADER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분석을 활용해 긍정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(‘pos’),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중립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(‘neu’),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(‘neg’)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조합한 점수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(compound score)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산출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날짜에 수집된 여러 기사들의 감성 점수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(compound score)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평균하여 해당 날짜의 대표 감성 점수를 주가 예측 모델의 독립 변수로 사용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수집한 주가 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 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분석한 데이터를 하나의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데이터셋으로 병합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날짜를 기준으로 각 데이터를 정렬하여 병합하였으며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수집한 데이터는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결측값을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제거한 후 </a:t>
            </a:r>
            <a:r>
              <a:rPr lang="en-US" altLang="ko-KR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MinMaxScaler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사용하여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사이의 값으로 정규화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ACFD7C-DA4B-BAE7-CEF5-377999BDA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16" y="3088505"/>
            <a:ext cx="1973485" cy="29763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FE88E3-31D6-BBF6-5C6D-9F4671A3D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674" y="3088505"/>
            <a:ext cx="6723818" cy="2859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EE388-C942-EDDA-7D11-096389CA336C}"/>
              </a:ext>
            </a:extLst>
          </p:cNvPr>
          <p:cNvSpPr txBox="1"/>
          <p:nvPr/>
        </p:nvSpPr>
        <p:spPr>
          <a:xfrm>
            <a:off x="1315616" y="6089573"/>
            <a:ext cx="2267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&lt;VADER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감성분석 예시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B8B0B6-9B3B-F50E-DB3A-888107263CCF}"/>
              </a:ext>
            </a:extLst>
          </p:cNvPr>
          <p:cNvSpPr txBox="1"/>
          <p:nvPr/>
        </p:nvSpPr>
        <p:spPr>
          <a:xfrm>
            <a:off x="4673293" y="6086251"/>
            <a:ext cx="6585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및 거시경제변수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금값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달러 환율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유가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데이터셋 예시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E4DDB-9398-51D5-C447-160148F4CDBE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20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692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구성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D72FF1-22E5-080B-0BF7-B70CA6499620}"/>
              </a:ext>
            </a:extLst>
          </p:cNvPr>
          <p:cNvSpPr txBox="1"/>
          <p:nvPr/>
        </p:nvSpPr>
        <p:spPr>
          <a:xfrm>
            <a:off x="142715" y="1282929"/>
            <a:ext cx="12049285" cy="398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6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하이퍼파라미터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및 모델 학습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Optimizer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Adam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사용하여 학습 속도를 최적화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Activation Function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LSTM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모델의 활성화 함수로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Tanh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함수를 사용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Loss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Function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손실 함수로는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Mean Squared Error(MSE)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Epoch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총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60 Epoch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동안 학습되었으며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중 과적합을 방지하기 위해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Early Stopping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기법을 적용하여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Epoch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동안 검증 손실이 개선    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되지 않을 경우 학습을 중단하도록 설정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Batch Size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Epoch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에서의 학습 배치 크기는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32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설정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예측의 정확성을 평가하기 위해 전체 데이터셋을 학습용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(train)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데이터와 테스트용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(test)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데이터로 분리하여 분석을 수행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학습용 데이터는 모델이 패턴을 학습하도록 하며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테스트용 데이터는 학습되지 않은 데이터에서의 예측 성능을 검증하는 데 사용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80%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2019.07.01 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2023.06.30</a:t>
            </a:r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까지의 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20%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2023.07.01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2024.06.28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까지의 데이터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547A4-4CEC-222A-9664-8B0F97FA8E32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21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40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연구방법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성능지표 및 평가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0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D4EE29-4F01-3E8E-46FF-5389109135EF}"/>
              </a:ext>
            </a:extLst>
          </p:cNvPr>
          <p:cNvSpPr txBox="1"/>
          <p:nvPr/>
        </p:nvSpPr>
        <p:spPr>
          <a:xfrm>
            <a:off x="222337" y="911163"/>
            <a:ext cx="11709651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연구에서는 주가 데이터와 거시경제변수를 조합한 모델과 주가 데이터와 거시경제변수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그리고 뉴스 감성분석을 조합한 모델 두 가지 모델의 성능을 평가하기 위해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RMSE(Root Mean Squared Error)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MAE(Mean Absolute Error)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MSE(Mean Squared Error)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62A37-D0E8-A156-283D-076D3881D3DF}"/>
              </a:ext>
            </a:extLst>
          </p:cNvPr>
          <p:cNvSpPr txBox="1"/>
          <p:nvPr/>
        </p:nvSpPr>
        <p:spPr>
          <a:xfrm>
            <a:off x="241174" y="1750423"/>
            <a:ext cx="11709651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Bold" panose="02020603020101020101" pitchFamily="18" charset="-127"/>
              </a:rPr>
              <a:t>•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RMSE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값과 실제 값 간의 차이를 제곱한 후 평균을 구하고 다시 그 제곱근을 취하여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오차의 크기를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이상치에 민감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Bold" panose="02020603020101020101" pitchFamily="18" charset="-127"/>
              </a:rPr>
              <a:t>•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MAE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값과 실제 값 간의 절대 차이의 평균으로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오차의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크기를 직관적으로 측정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값과 실제 값 간의 차이를 제곱한 후 평균을 구한 값으로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큰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오차에 페널티를 부여하는 특징을 가지고 있음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0745306-2925-04CF-3B72-FB867EDE30A7}"/>
              </a:ext>
            </a:extLst>
          </p:cNvPr>
          <p:cNvSpPr/>
          <p:nvPr/>
        </p:nvSpPr>
        <p:spPr>
          <a:xfrm>
            <a:off x="1880435" y="3249872"/>
            <a:ext cx="3875315" cy="55734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1CB14F-00CB-4A9B-47ED-34F9614FF327}"/>
              </a:ext>
            </a:extLst>
          </p:cNvPr>
          <p:cNvSpPr/>
          <p:nvPr/>
        </p:nvSpPr>
        <p:spPr>
          <a:xfrm>
            <a:off x="6313097" y="3249872"/>
            <a:ext cx="3875315" cy="55734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</a:t>
            </a:r>
            <a:r>
              <a: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355B22A7-658E-846F-A126-02EE05416A55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4482903" y="3142405"/>
            <a:ext cx="799623" cy="2129243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FDCF0ECC-3190-1BAF-E822-A44B0EC5EAE7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947336" y="3807216"/>
            <a:ext cx="2303419" cy="799622"/>
          </a:xfrm>
          <a:prstGeom prst="curved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C8A9FB17-CD92-D428-8BCB-9D3CE719DCC8}"/>
              </a:ext>
            </a:extLst>
          </p:cNvPr>
          <p:cNvSpPr/>
          <p:nvPr/>
        </p:nvSpPr>
        <p:spPr>
          <a:xfrm>
            <a:off x="4249165" y="4614638"/>
            <a:ext cx="3396342" cy="731520"/>
          </a:xfrm>
          <a:prstGeom prst="flowChartDecision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대응표본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EF236-5770-DD94-AC9E-0E440429BC6A}"/>
              </a:ext>
            </a:extLst>
          </p:cNvPr>
          <p:cNvSpPr txBox="1"/>
          <p:nvPr/>
        </p:nvSpPr>
        <p:spPr>
          <a:xfrm>
            <a:off x="537888" y="5726017"/>
            <a:ext cx="1150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두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모델간의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성능 차이를 검증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동일한 데이터셋에서 두 모델의 성능 지표 값의 평균 차이를 비교하는 통계적 검증 방법으로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</a:p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유의수준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0.1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기준으로 차이가 통계적으로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유의미한지를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업종별로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모델의 성능을 검증한 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 차이가 통계적으로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유의미한지를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평가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EB567-050F-16FB-A8E1-A4FC9E2B4A46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22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50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279600" y="1917003"/>
            <a:ext cx="66881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5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실험결과 및 분석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6199930" y="4079224"/>
            <a:ext cx="6096573" cy="1431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종합 실험 결과 분석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85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D4EE29-4F01-3E8E-46FF-5389109135EF}"/>
              </a:ext>
            </a:extLst>
          </p:cNvPr>
          <p:cNvSpPr txBox="1"/>
          <p:nvPr/>
        </p:nvSpPr>
        <p:spPr>
          <a:xfrm>
            <a:off x="1612805" y="877335"/>
            <a:ext cx="319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10DDFB6-860F-6FA6-1EDD-52EC9BEFB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19590"/>
              </p:ext>
            </p:extLst>
          </p:nvPr>
        </p:nvGraphicFramePr>
        <p:xfrm>
          <a:off x="841505" y="1211227"/>
          <a:ext cx="4740690" cy="5023016"/>
        </p:xfrm>
        <a:graphic>
          <a:graphicData uri="http://schemas.openxmlformats.org/drawingml/2006/table">
            <a:tbl>
              <a:tblPr/>
              <a:tblGrid>
                <a:gridCol w="948138">
                  <a:extLst>
                    <a:ext uri="{9D8B030D-6E8A-4147-A177-3AD203B41FA5}">
                      <a16:colId xmlns:a16="http://schemas.microsoft.com/office/drawing/2014/main" val="4051886907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562907744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1658492061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2631641759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1969358710"/>
                    </a:ext>
                  </a:extLst>
                </a:gridCol>
              </a:tblGrid>
              <a:tr h="118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업종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종목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539935"/>
                  </a:ext>
                </a:extLst>
              </a:tr>
              <a:tr h="1189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반도체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삼성전자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0.02592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0.00115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0.03392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277964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SK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하이닉스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0.0487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0.06482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80184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DB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하이텍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0.02173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0.00095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0.03086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322088"/>
                  </a:ext>
                </a:extLst>
              </a:tr>
              <a:tr h="1189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자동차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현대차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0.02303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0.00101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0.03181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499469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기아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0.03295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0.00185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0.04304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428591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모빌리티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0.01486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0.00036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0.01899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62961"/>
                  </a:ext>
                </a:extLst>
              </a:tr>
              <a:tr h="2343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바이오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삼성바이오로직스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0.01858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0.00059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0.02423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05919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셀트리온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0.01853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0.00066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0.02575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719628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유한양행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0.04824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0.00429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0.06546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142915"/>
                  </a:ext>
                </a:extLst>
              </a:tr>
              <a:tr h="1899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금융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KB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0.0287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0.00162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0.04022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304475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신한금융지주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0.00311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0.0558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102281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하나금융지주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0.02137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0.02987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513065"/>
                  </a:ext>
                </a:extLst>
              </a:tr>
              <a:tr h="2828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방산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한화에어로스페이스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0.03264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0.00169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0.04106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982688"/>
                  </a:ext>
                </a:extLst>
              </a:tr>
              <a:tr h="23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한국항공우주산업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0.02189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0.02874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441263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LIG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넥스원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0.04884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0.00527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0.0726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370818"/>
                  </a:ext>
                </a:extLst>
              </a:tr>
              <a:tr h="2343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조선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HD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한국조선해양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0.02733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0.00118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0.03442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652736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한화오션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0.02789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0.00143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0.03777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967189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삼성중공업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0.03917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0.00245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0.04947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92375"/>
                  </a:ext>
                </a:extLst>
              </a:tr>
              <a:tr h="1899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석유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•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화학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SK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이노베이션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0.0191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0.00068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0.02601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465345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화학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0.02476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0.00091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0.03017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859725"/>
                  </a:ext>
                </a:extLst>
              </a:tr>
              <a:tr h="1899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한화솔루션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0.02249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0.02937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425907"/>
                  </a:ext>
                </a:extLst>
              </a:tr>
              <a:tr h="1189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IT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네이버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0.01626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0.00042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0.02061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661702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카카오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0.00941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0.00015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0.01208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225250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KT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0.02533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0.00118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0.03437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3941901"/>
                  </a:ext>
                </a:extLst>
              </a:tr>
              <a:tr h="1899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철강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포스코홀딩스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0.04381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0.00453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0.06728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921328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현대제철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0.02042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0.00061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0.02472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441068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스틸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0.00425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0.00004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0.00677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076906"/>
                  </a:ext>
                </a:extLst>
              </a:tr>
              <a:tr h="1189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건설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0.01642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0.00045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0.02129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729925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대우건설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0.01531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0.00037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0.0193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95906"/>
                  </a:ext>
                </a:extLst>
              </a:tr>
              <a:tr h="118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GS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0.02582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0.00111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0.03334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4289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7A8C3C-2904-4ECB-B688-2F348CF1C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84223"/>
              </p:ext>
            </p:extLst>
          </p:nvPr>
        </p:nvGraphicFramePr>
        <p:xfrm>
          <a:off x="6493368" y="1211237"/>
          <a:ext cx="4740690" cy="5023006"/>
        </p:xfrm>
        <a:graphic>
          <a:graphicData uri="http://schemas.openxmlformats.org/drawingml/2006/table">
            <a:tbl>
              <a:tblPr/>
              <a:tblGrid>
                <a:gridCol w="948138">
                  <a:extLst>
                    <a:ext uri="{9D8B030D-6E8A-4147-A177-3AD203B41FA5}">
                      <a16:colId xmlns:a16="http://schemas.microsoft.com/office/drawing/2014/main" val="816161922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277003545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1089151664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1385790766"/>
                    </a:ext>
                  </a:extLst>
                </a:gridCol>
                <a:gridCol w="948138">
                  <a:extLst>
                    <a:ext uri="{9D8B030D-6E8A-4147-A177-3AD203B41FA5}">
                      <a16:colId xmlns:a16="http://schemas.microsoft.com/office/drawing/2014/main" val="2781479606"/>
                    </a:ext>
                  </a:extLst>
                </a:gridCol>
              </a:tblGrid>
              <a:tr h="1262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업종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종목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396775"/>
                  </a:ext>
                </a:extLst>
              </a:tr>
              <a:tr h="1262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반도체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삼성전자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0.02546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0.00106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0.03251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64372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SK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하이닉스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0.03514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0.00229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0.04786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249494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DB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하이텍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0.02084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0.00092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0.03026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309382"/>
                  </a:ext>
                </a:extLst>
              </a:tr>
              <a:tr h="1262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자동차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현대차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0.02543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0.00127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0.0357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395899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기아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0.03761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0.00245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0.04948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443313"/>
                  </a:ext>
                </a:extLst>
              </a:tr>
              <a:tr h="1856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모빌리티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0.01389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0.00034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0.01831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56365"/>
                  </a:ext>
                </a:extLst>
              </a:tr>
              <a:tr h="1944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바이오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삼성바이오로직스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0.02473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0.00096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67855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셀트리온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0.02035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0.02939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944862"/>
                  </a:ext>
                </a:extLst>
              </a:tr>
              <a:tr h="155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유한양행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0.05601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0.00555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0.07448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904354"/>
                  </a:ext>
                </a:extLst>
              </a:tr>
              <a:tr h="1944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금융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KB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0.03676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0.00261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0.05108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312780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신한금융지주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0.03599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0.00257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0.05068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453641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하나금융지주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0.02505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0.00117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0.03416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882412"/>
                  </a:ext>
                </a:extLst>
              </a:tr>
              <a:tr h="2897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방산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한화에어로스페이스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0.03352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0.00188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0.04337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70859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한국항공우주산업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0.02025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0.00076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0.02751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577233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LIG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넥스원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0.05391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0.00623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0.07893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95915"/>
                  </a:ext>
                </a:extLst>
              </a:tr>
              <a:tr h="1944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조선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HD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한국조선해양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0.03119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0.00159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0.03985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177071"/>
                  </a:ext>
                </a:extLst>
              </a:tr>
              <a:tr h="143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한화오션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0.02733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0.03738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418331"/>
                  </a:ext>
                </a:extLst>
              </a:tr>
              <a:tr h="214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삼성중공업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0.05311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0.00419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0.0647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152236"/>
                  </a:ext>
                </a:extLst>
              </a:tr>
              <a:tr h="1944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석유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•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 화학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SK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이노베이션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0.01861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0.00071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0.02659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673855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LG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화학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0.02301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0.02934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34363"/>
                  </a:ext>
                </a:extLst>
              </a:tr>
              <a:tr h="194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한화솔루션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0.02309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0.00088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0.02968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97332"/>
                  </a:ext>
                </a:extLst>
              </a:tr>
              <a:tr h="1262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IT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네이버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0.01707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0.00046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0.02145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966423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카카오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0.01103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0.01412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383970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KT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0.02716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0.00129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0.03594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679896"/>
                  </a:ext>
                </a:extLst>
              </a:tr>
              <a:tr h="19448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철강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포스코홀딩스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0.04306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0.00473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0.06874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539652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현대제철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0.01865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0.00054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0.0232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584936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KG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스틸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0.00514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0.00005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0.00753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933765"/>
                  </a:ext>
                </a:extLst>
              </a:tr>
              <a:tr h="1262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건설</a:t>
                      </a:r>
                    </a:p>
                  </a:txBody>
                  <a:tcPr marL="3851" marR="3851" marT="38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현대건설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0.01636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0.00048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0.02192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154440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대우건설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0.01466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0.00034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0.01857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7170829"/>
                  </a:ext>
                </a:extLst>
              </a:tr>
              <a:tr h="1262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GS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건설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0.0218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0.00091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0.03013</a:t>
                      </a:r>
                    </a:p>
                  </a:txBody>
                  <a:tcPr marL="3851" marR="3851" marT="38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0137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8679E2-1C76-5F60-F4FA-523651789BBB}"/>
              </a:ext>
            </a:extLst>
          </p:cNvPr>
          <p:cNvSpPr txBox="1"/>
          <p:nvPr/>
        </p:nvSpPr>
        <p:spPr>
          <a:xfrm>
            <a:off x="6834616" y="877335"/>
            <a:ext cx="4319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D563A-5541-F368-9C39-6716415E1525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24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2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25296" y="839474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반도체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4" y="1254809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삼성전자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355277" y="1731360"/>
            <a:ext cx="2113706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MAE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0.02592   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0.00115  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RMSE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0.03392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883327" y="1734625"/>
            <a:ext cx="2881333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0.02546   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0.00106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RMSE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0.03251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3" y="3053220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SK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하이닉스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355277" y="3485843"/>
            <a:ext cx="2015221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MAE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0.0487   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0.0042 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RMSE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0.06482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005191" y="3504331"/>
            <a:ext cx="291506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0.03514   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MSE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0.00229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RMSE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0.04786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3" y="4819769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DB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하이텍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553109" y="2644633"/>
            <a:ext cx="6874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더 낮은 값을 보이며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분석이 예측 성능을 약간 향상시킴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553109" y="4458406"/>
            <a:ext cx="6874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더 낮은 값을 보이며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분석이 예측 성능을 약간 향상시킴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238558" y="5300324"/>
            <a:ext cx="2279336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0.02173    MSE : 0.00095 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0.03086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31848" y="5246639"/>
            <a:ext cx="286174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0.02084, MSE : 0.00092,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0.03026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3355277" y="6158490"/>
            <a:ext cx="5179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소폭 개선된 성능을 보였음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581712" y="965151"/>
            <a:ext cx="8290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반도체 업종의 </a:t>
            </a:r>
            <a:r>
              <a:rPr lang="en-US" altLang="ko-KR" sz="1000" dirty="0"/>
              <a:t>3</a:t>
            </a:r>
            <a:r>
              <a:rPr lang="ko-KR" altLang="en-US" sz="1000" dirty="0"/>
              <a:t>개 기업 모두 뉴스 감성 분석을 포함한 </a:t>
            </a:r>
            <a:r>
              <a:rPr lang="ko-KR" altLang="en-US" sz="1000"/>
              <a:t>모델이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모델보다 예측 성능을 향상시킴</a:t>
            </a:r>
            <a:r>
              <a:rPr lang="en-US" altLang="ko-KR" sz="1000" dirty="0"/>
              <a:t>.  </a:t>
            </a:r>
          </a:p>
          <a:p>
            <a:r>
              <a:rPr lang="ko-KR" altLang="en-US" sz="1000" dirty="0"/>
              <a:t>전체적으로 반도체 업종에서 뉴스 감성 분석이 주가 예측에</a:t>
            </a:r>
            <a:r>
              <a:rPr lang="en-US" altLang="ko-KR" sz="1000" dirty="0"/>
              <a:t> </a:t>
            </a:r>
            <a:r>
              <a:rPr lang="ko-KR" altLang="en-US" sz="1000" dirty="0"/>
              <a:t>긍정적인 영향을 미침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A7E96-FD31-A5A8-3766-3AE82191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25" y="1534043"/>
            <a:ext cx="2881333" cy="11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950986-A0C8-6342-EC16-18FB6386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40" y="1543959"/>
            <a:ext cx="2798550" cy="10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41AB45-BAEA-A9BD-04A7-62B86B41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40" y="3356125"/>
            <a:ext cx="2798550" cy="108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38DFCA4-8610-D3B2-FA3D-B0CA60BA3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05" y="3355718"/>
            <a:ext cx="2915060" cy="10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F9439C-CC16-5EEA-3EE8-E391A90D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1" y="5122295"/>
            <a:ext cx="2798550" cy="10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11D5371-3B0B-9C4A-B60F-E123B3FF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832" y="5106062"/>
            <a:ext cx="2885433" cy="105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07B2E8-6234-66F7-C86F-548141634720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25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98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32314" y="854333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자동차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51424" y="1239214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현대차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474406" y="1697447"/>
            <a:ext cx="2120536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0.02303    MSE : 0.00101 RMSE : 0.03181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874036" y="1697447"/>
            <a:ext cx="3100251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0.02543    MSE : 0.00127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0.0357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61376" y="2965556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기아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447301" y="3410448"/>
            <a:ext cx="2168436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0.03295    MSE : 0.00185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0.04304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8895807" y="3410448"/>
            <a:ext cx="305670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0.03761    MSE : 0.00245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0.04948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61376" y="4685714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KG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모빌리티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528571" y="2757004"/>
            <a:ext cx="7343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448377" y="4398994"/>
            <a:ext cx="74240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339066" y="5159462"/>
            <a:ext cx="238490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0.01486    MSE : 0.00036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0.01899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8950725" y="5169471"/>
            <a:ext cx="294687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0.01389    MSE : 0.00034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0.01831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3344713" y="6152223"/>
            <a:ext cx="531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약간 더 우수한 성능을 보임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599642" y="978974"/>
            <a:ext cx="874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자동차 업종에서는 </a:t>
            </a:r>
            <a:r>
              <a:rPr lang="en-US" altLang="ko-KR" sz="1000" dirty="0"/>
              <a:t>KG</a:t>
            </a:r>
            <a:r>
              <a:rPr lang="ko-KR" altLang="en-US" sz="1000" dirty="0" err="1"/>
              <a:t>모빌리티를</a:t>
            </a:r>
            <a:r>
              <a:rPr lang="ko-KR" altLang="en-US" sz="1000" dirty="0"/>
              <a:t> 제외한 현대차와 기아의 경우</a:t>
            </a:r>
            <a:r>
              <a:rPr lang="en-US" altLang="ko-KR" sz="1000"/>
              <a:t>, </a:t>
            </a:r>
            <a:r>
              <a:rPr lang="ko-KR" altLang="en-US" sz="1000"/>
              <a:t>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뉴스 감성 분석을 포함한 모델보다 더 나은 성능을 보임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이는 뉴스 감성 분석이 자동차 업종에서 모든 기업에 일관되게 긍정적인 영향을 미치지 않음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6DB9A2-BF3C-6F0D-196E-90F2D0288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" y="1509169"/>
            <a:ext cx="2873829" cy="118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CD68C2C-DC07-F556-F587-E54E8596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402" y="1498203"/>
            <a:ext cx="2961634" cy="118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C7BA4A-191B-DB7F-DA38-247FACE5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" y="3257497"/>
            <a:ext cx="2873829" cy="107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B767CC9-3B9E-FA0D-E0EF-0BCC2A39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4" y="3231585"/>
            <a:ext cx="2873829" cy="110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793194-E9BB-38D7-BC5D-A02FA4BA3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6" y="4968225"/>
            <a:ext cx="2873829" cy="116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95D57F2-89C6-85AC-7373-9507DA0E2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00" y="4962522"/>
            <a:ext cx="2866276" cy="11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8881E-5C39-D8D4-E894-65378BE211BC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26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4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8272" y="849490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바이오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240441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삼성바이오로직스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393907" y="1749391"/>
            <a:ext cx="225649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0.01858    MSE : 0.00059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0.02423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9064097" y="1769080"/>
            <a:ext cx="293478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0.02473    MSE : 0.00096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5" y="2995576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셀트리온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360049" y="3489961"/>
            <a:ext cx="228164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0.01853    MSE : 0.00066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0.02575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037973" y="3486081"/>
            <a:ext cx="299574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0.02035    MSE : 0.00086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0.02939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5" y="4705219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유한양행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441555" y="2800487"/>
            <a:ext cx="7517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545863" y="4519665"/>
            <a:ext cx="7517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262076" y="5216377"/>
            <a:ext cx="2477589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0.04824    MSE : 0.00429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0.06546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33617" y="5205803"/>
            <a:ext cx="299574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0.05601    MSE : 0.00555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0.07448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550034" y="6153576"/>
            <a:ext cx="7300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 모델이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668554" y="990496"/>
            <a:ext cx="922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바이오 업종의 </a:t>
            </a:r>
            <a:r>
              <a:rPr lang="en-US" altLang="ko-KR" sz="1000" dirty="0"/>
              <a:t>3</a:t>
            </a:r>
            <a:r>
              <a:rPr lang="ko-KR" altLang="en-US" sz="1000" dirty="0"/>
              <a:t>개 기업 </a:t>
            </a:r>
            <a:r>
              <a:rPr lang="ko-KR" altLang="en-US" sz="1000"/>
              <a:t>모두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모든 성능 지표에서 우수한 결과를 보였으며 이는 바이오 업종에서는 뉴스 감성 분석이 주가 예측 성능을 향상시키는 데 기여하지 않음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51B527-9664-FAD5-9458-929DC6A5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8" y="1557585"/>
            <a:ext cx="3083860" cy="119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C8762B7-0728-F000-3B66-679205ECD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73" y="1566092"/>
            <a:ext cx="3083860" cy="114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28D8CB7-FA0E-B78A-EBE1-8BC40033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8" y="3292918"/>
            <a:ext cx="3083860" cy="111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FABCBB8-AB07-D444-27C9-B92E5D0D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806" y="3281491"/>
            <a:ext cx="3148627" cy="11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466C09A-6559-365F-8242-76CEA856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0" y="5040817"/>
            <a:ext cx="3075528" cy="112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9F9FA15-353D-7D2E-65E0-C9D2D327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73" y="5030417"/>
            <a:ext cx="3075528" cy="1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80573-63CF-D9AD-E648-3C9ED45B3D9B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27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55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29349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220968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KB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금융지주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409614" y="1756588"/>
            <a:ext cx="228164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0.0287    MSE : 0.00162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RMSE : 0.04022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9056222" y="1756588"/>
            <a:ext cx="286433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0.03676    MSE : 0.00261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0.05108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93855" y="2907524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신한금융지주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374481" y="3497947"/>
            <a:ext cx="235191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0.039    MSE : 0.00311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0.0558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051079" y="3519543"/>
            <a:ext cx="289124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0.03599    MSE : 0.00257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0.05068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218801" y="4693271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하나금융지주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527065" y="2749400"/>
            <a:ext cx="7308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460771" y="4574452"/>
            <a:ext cx="7479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MAE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뉴스 감성 분석을 포함한 모델이 약간 우수했지만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MSE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지표에서는 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더 좋은 성능을 보임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297492" y="5243810"/>
            <a:ext cx="250588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0.02137    MSE : 0.00089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0.02987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59880" y="5279299"/>
            <a:ext cx="2987041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0.02505    MSE : 0.00117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0.03416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630474" y="6178780"/>
            <a:ext cx="7205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798173" y="998832"/>
            <a:ext cx="8211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금융 업종의 </a:t>
            </a:r>
            <a:r>
              <a:rPr lang="en-US" altLang="ko-KR" sz="1000" dirty="0"/>
              <a:t>3</a:t>
            </a:r>
            <a:r>
              <a:rPr lang="ko-KR" altLang="en-US" sz="1000" dirty="0"/>
              <a:t>개 기업 </a:t>
            </a:r>
            <a:r>
              <a:rPr lang="ko-KR" altLang="en-US" sz="1000"/>
              <a:t>모두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모든 성능 지표에서 우수한 결과를 보였으며 이는 금융 업종에서는 뉴스 감성 분석이 </a:t>
            </a:r>
            <a:endParaRPr lang="en-US" altLang="ko-KR" sz="1000" dirty="0"/>
          </a:p>
          <a:p>
            <a:r>
              <a:rPr lang="ko-KR" altLang="en-US" sz="1000" dirty="0"/>
              <a:t>주가 예측 성능을 향상시키는 데 기여하지 않음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D0719D-5A64-B27B-19FC-FD8725B8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01" y="1541988"/>
            <a:ext cx="3111222" cy="12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2C653A-F1AD-7367-FB9E-A1703529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70" y="1464039"/>
            <a:ext cx="3091130" cy="126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47C3A02-0DBC-022D-4F99-1B3FACD2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3" y="3248280"/>
            <a:ext cx="3156530" cy="12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D9A42CE-A008-E85B-779F-2F3BF40A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70" y="3234085"/>
            <a:ext cx="3091130" cy="128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DEF93FC5-6AB6-193E-26BA-0494C609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5" y="5008453"/>
            <a:ext cx="3115806" cy="116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0AD39A2-24E0-EE58-9A3E-A29BC4DC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270" y="4977324"/>
            <a:ext cx="3106930" cy="12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BDF01-B39D-240F-B157-1EE813FC20A1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28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012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46767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방산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250935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한화에어로스페이스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027110" y="1769581"/>
            <a:ext cx="245146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0.03264    MSE : 0.00169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0.04106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657519" y="1769581"/>
            <a:ext cx="2927279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0.03352    MSE : 0.00188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0.04337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5" y="2956029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한국항공우주산업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2913898" y="3502777"/>
            <a:ext cx="2677886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0.02189    MSE : 0.00083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0.02874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8758002" y="3504128"/>
            <a:ext cx="2927279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0.02025    MSE : 0.00076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0.02751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4" y="4723196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LIG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넥스원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338868" y="2780647"/>
            <a:ext cx="7396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132623" y="4542575"/>
            <a:ext cx="8089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약간 더 나은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개선하는 데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2992275" y="5238080"/>
            <a:ext cx="248629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0.04884    MSE : 0.00527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0.0726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8749152" y="5268779"/>
            <a:ext cx="307412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0.05391    MSE : 0.00623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0.07893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687980" y="6183701"/>
            <a:ext cx="739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338868" y="946359"/>
            <a:ext cx="9549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방산 업종의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한국항공우주산업에서만 뉴스 감성 분석이 예측 성능을 소폭 향상시켰으나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한화에어로스페이스와</a:t>
            </a:r>
            <a:r>
              <a:rPr lang="ko-KR" altLang="en-US" sz="1000" dirty="0"/>
              <a:t> </a:t>
            </a:r>
            <a:r>
              <a:rPr lang="en-US" altLang="ko-KR" sz="1000" dirty="0"/>
              <a:t>LIG</a:t>
            </a:r>
            <a:r>
              <a:rPr lang="ko-KR" altLang="en-US" sz="1000" err="1"/>
              <a:t>넥스원에서는</a:t>
            </a:r>
            <a:r>
              <a:rPr lang="ko-KR" altLang="en-US" sz="1000"/>
              <a:t>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</a:t>
            </a:r>
            <a:endParaRPr lang="en-US" altLang="ko-KR" sz="1000" dirty="0"/>
          </a:p>
          <a:p>
            <a:r>
              <a:rPr lang="ko-KR" altLang="en-US" sz="1000" dirty="0"/>
              <a:t>더 나은 성능을 보임</a:t>
            </a:r>
            <a:r>
              <a:rPr lang="en-US" altLang="ko-KR" sz="1000" dirty="0"/>
              <a:t>. </a:t>
            </a:r>
            <a:r>
              <a:rPr lang="ko-KR" altLang="en-US" sz="1000" dirty="0"/>
              <a:t>이는 방산 업종에서 뉴스 감성 분석이 일관되게 긍정적인 영향을 미치지 않음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6BD5B-3FF2-4B16-FF73-6E89FD62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0" y="1589221"/>
            <a:ext cx="2799220" cy="110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ECE217-3786-55A9-8B35-737004FB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78" y="1556941"/>
            <a:ext cx="2794311" cy="109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12E8903-157D-D70D-7991-453F932F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0" y="3335357"/>
            <a:ext cx="2775097" cy="108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0A7426-9595-28F6-0555-7233CD544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78" y="3383579"/>
            <a:ext cx="2830122" cy="104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894B6F8-5F32-DF32-2051-FEA98C2A5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63" y="5046362"/>
            <a:ext cx="2783724" cy="1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F7585E5-90A3-049A-06B5-44F4E862F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78" y="5055749"/>
            <a:ext cx="2830122" cy="109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3D1C95-1EFC-F253-F9B3-D30947EF3183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29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4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584406" y="1899591"/>
            <a:ext cx="43968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1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서론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7189198" y="4353647"/>
            <a:ext cx="4240893" cy="97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배경 및 필요성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구성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457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81603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조선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307637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HD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한국조선해양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176115" y="1882543"/>
            <a:ext cx="253854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0.02733    MSE : 0.00118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0.03442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874037" y="1882543"/>
            <a:ext cx="312637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0.03119    MSE : 0.00159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0.03985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5" y="3035397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한화오션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176115" y="3532264"/>
            <a:ext cx="252210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0.02789    MSE : 0.00143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0.03777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8911048" y="3488982"/>
            <a:ext cx="305235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0.02733    MSE : 0.0014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0.03738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5" y="4740495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삼성중공업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491271" y="2910049"/>
            <a:ext cx="72094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211003" y="4590238"/>
            <a:ext cx="10663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약간 더 나은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개선하는 데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210348" y="5253467"/>
            <a:ext cx="247008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0.03917    MSE : 0.00245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0.04947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8931095" y="5200671"/>
            <a:ext cx="306541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0.05311    MSE : 0.00419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0.0647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586733" y="6163667"/>
            <a:ext cx="7597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233751" y="1003067"/>
            <a:ext cx="9766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조선 업종의 경우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한화오션을</a:t>
            </a:r>
            <a:r>
              <a:rPr lang="ko-KR" altLang="en-US" sz="1000" dirty="0"/>
              <a:t> 제외한 </a:t>
            </a:r>
            <a:r>
              <a:rPr lang="en-US" altLang="ko-KR" sz="1000" dirty="0"/>
              <a:t>HD</a:t>
            </a:r>
            <a:r>
              <a:rPr lang="ko-KR" altLang="en-US" sz="1000" dirty="0"/>
              <a:t>한국조선해양과 </a:t>
            </a:r>
            <a:r>
              <a:rPr lang="ko-KR" altLang="en-US" sz="1000"/>
              <a:t>삼성중공업에서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우수한 성능을 보였으며 뉴스 감성 분석이 예측 성능을 저하시킴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이는 조선 업종에서 뉴스 감성 분석이 일관되게 긍정적인 영향을 미치지 않음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07DE79-BA5B-50D1-007A-3E89862F6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5" y="1652365"/>
            <a:ext cx="3033400" cy="1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458A68-AE96-AED5-D601-02A606FC2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64" y="1652365"/>
            <a:ext cx="3033400" cy="117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E9CB024-6436-9B74-BC69-122CE9A5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4" y="3357901"/>
            <a:ext cx="3033401" cy="11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AFF2757-3699-798A-1944-6BB27A6BA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048" y="3348075"/>
            <a:ext cx="3058631" cy="119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6F283B3-D462-747F-81A9-855BE5D1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62" y="4993821"/>
            <a:ext cx="3041621" cy="11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0F9C46F-CD48-FED2-6C8C-01B42679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5" y="5036912"/>
            <a:ext cx="3033400" cy="112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60B7E2-DC4B-47B6-6B95-734031FA4BA0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30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496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72894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석유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화학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308005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SK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이노베이션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095897" y="1838114"/>
            <a:ext cx="2686593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0.0191    MSE : 0.00068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0.02601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895586" y="1835107"/>
            <a:ext cx="2960913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0.01861    MSE : 0.00071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0.02659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37383" y="3037671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LG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화학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143793" y="3532702"/>
            <a:ext cx="259080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0.02476    MSE : 0.00091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0.03017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8965253" y="3536759"/>
            <a:ext cx="282157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0.02301    MSE : 0.00086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0.02934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37382" y="4725320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한화솔루션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318282" y="2887547"/>
            <a:ext cx="7222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MAE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뉴스 감성 분석을 포함한 모델이 약간 더 우수했으나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MSE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더 나은 성능을 보임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179920" y="4593324"/>
            <a:ext cx="7832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약간 더 나은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개선하는 데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263237" y="5232446"/>
            <a:ext cx="235191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0.02249    MSE : 0.00086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0.02937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8901517" y="5232446"/>
            <a:ext cx="299574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0.02309    MSE : 0.00088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0.02968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3599417" y="6225791"/>
            <a:ext cx="4810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소폭 우수한 성능을 보임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455596" y="1003085"/>
            <a:ext cx="940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석유</a:t>
            </a:r>
            <a:r>
              <a:rPr lang="en-US" altLang="ko-KR" sz="1000" dirty="0">
                <a:latin typeface="DengXian" panose="02010600030101010101" pitchFamily="2" charset="-122"/>
                <a:ea typeface="DengXian" panose="02010600030101010101" pitchFamily="2" charset="-122"/>
              </a:rPr>
              <a:t>•</a:t>
            </a:r>
            <a:r>
              <a:rPr lang="ko-KR" altLang="en-US" sz="1000" dirty="0"/>
              <a:t>화학 업종의 경우</a:t>
            </a:r>
            <a:r>
              <a:rPr lang="en-US" altLang="ko-KR" sz="1000" dirty="0"/>
              <a:t>, LG</a:t>
            </a:r>
            <a:r>
              <a:rPr lang="ko-KR" altLang="en-US" sz="1000" dirty="0"/>
              <a:t>화학에서는 뉴스 감성 분석을 포함한 모델이 예측 성능을 향상시켰지만</a:t>
            </a:r>
            <a:r>
              <a:rPr lang="en-US" altLang="ko-KR" sz="1000" dirty="0"/>
              <a:t>, SK</a:t>
            </a:r>
            <a:r>
              <a:rPr lang="ko-KR" altLang="en-US" sz="1000" dirty="0"/>
              <a:t>이노베이션과 </a:t>
            </a:r>
            <a:r>
              <a:rPr lang="ko-KR" altLang="en-US" sz="1000"/>
              <a:t>한화솔루션에서는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</a:t>
            </a:r>
            <a:endParaRPr lang="en-US" altLang="ko-KR" sz="1000" dirty="0"/>
          </a:p>
          <a:p>
            <a:r>
              <a:rPr lang="ko-KR" altLang="en-US" sz="1000" dirty="0"/>
              <a:t>전반적으로 더 좋은 성능을 보임</a:t>
            </a:r>
            <a:r>
              <a:rPr lang="en-US" altLang="ko-KR" sz="1000" dirty="0"/>
              <a:t>. </a:t>
            </a:r>
            <a:r>
              <a:rPr lang="ko-KR" altLang="en-US" sz="1000" dirty="0"/>
              <a:t>이는 </a:t>
            </a:r>
            <a:r>
              <a:rPr lang="ko-KR" altLang="en-US" sz="1000" dirty="0">
                <a:latin typeface="+mn-ea"/>
              </a:rPr>
              <a:t>석유</a:t>
            </a:r>
            <a:r>
              <a:rPr lang="en-US" altLang="ko-KR" sz="1000" dirty="0">
                <a:latin typeface="+mn-ea"/>
              </a:rPr>
              <a:t>•</a:t>
            </a:r>
            <a:r>
              <a:rPr lang="ko-KR" altLang="en-US" sz="1000" dirty="0">
                <a:latin typeface="+mn-ea"/>
              </a:rPr>
              <a:t>화학 </a:t>
            </a:r>
            <a:r>
              <a:rPr lang="ko-KR" altLang="en-US" sz="1000" dirty="0"/>
              <a:t>업종에서 뉴스 감성 분석이 일관되게 긍정적인 영향을 미치지 않으며 기업별로 성과가 다르게 나타남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9EDC02-BA63-9ADD-25F2-46047913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" y="1606476"/>
            <a:ext cx="3100251" cy="11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721692-2901-66E9-6849-B033B1BA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90" y="1606477"/>
            <a:ext cx="3100250" cy="11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03B27B7-7166-FA19-2168-3E50FDAC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" y="3327363"/>
            <a:ext cx="3100250" cy="119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5ECD75C4-B366-1EA4-E757-764EAFBB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91" y="3295530"/>
            <a:ext cx="3100250" cy="12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B254AC4-15F6-8D09-462A-E98A2F36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3" y="5025044"/>
            <a:ext cx="3100250" cy="11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953F92D-BAFE-2100-B78A-632506F6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92" y="5025044"/>
            <a:ext cx="3148147" cy="115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A6780-99E7-4BFE-122D-2A1F601B0E97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31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618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81603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IT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274489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네이버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288679" y="1759864"/>
            <a:ext cx="228164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0.01626    MSE : 0.00042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0.02061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9043659" y="1752669"/>
            <a:ext cx="292608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0.01707    MSE : 0.00046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0.02145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68042" y="2941851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카카오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223361" y="3472408"/>
            <a:ext cx="234696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0.00941    MSE : 0.00015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0.01208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061077" y="3472408"/>
            <a:ext cx="290866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0.01103    MSE : 0.0002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0.01412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0672" y="4572400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KT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584868" y="2827513"/>
            <a:ext cx="7597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584868" y="4555971"/>
            <a:ext cx="7231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127569" y="5172185"/>
            <a:ext cx="244275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0.02533    MSE : 0.00118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0.03437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43659" y="5181933"/>
            <a:ext cx="298704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0.02716    MSE : 0.00129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0.03594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620327" y="6167347"/>
            <a:ext cx="7231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1911531" y="1066468"/>
            <a:ext cx="9731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IT </a:t>
            </a:r>
            <a:r>
              <a:rPr lang="ko-KR" altLang="en-US" sz="1000" dirty="0"/>
              <a:t>업종의 </a:t>
            </a:r>
            <a:r>
              <a:rPr lang="en-US" altLang="ko-KR" sz="1000" dirty="0"/>
              <a:t>3</a:t>
            </a:r>
            <a:r>
              <a:rPr lang="ko-KR" altLang="en-US" sz="1000" dirty="0"/>
              <a:t>개 기업 </a:t>
            </a:r>
            <a:r>
              <a:rPr lang="ko-KR" altLang="en-US" sz="1000"/>
              <a:t>모두에서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전반적으로 더 우수한 성능을 보임</a:t>
            </a:r>
            <a:r>
              <a:rPr lang="en-US" altLang="ko-KR" sz="1000" dirty="0"/>
              <a:t>. IT</a:t>
            </a:r>
            <a:r>
              <a:rPr lang="ko-KR" altLang="en-US" sz="1000" dirty="0"/>
              <a:t>업종에서는 뉴스 감성 분석이 주가 예측에 긍정적인 영향을 미치지 못함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1836B8-0CD7-25DF-DD77-FEDF6F70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2" y="1569304"/>
            <a:ext cx="3030991" cy="11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F8ED433-2FA3-ECB1-7FE0-6E45483A0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22" y="1547954"/>
            <a:ext cx="3030991" cy="11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5F6D35A-8E7A-F0E7-3D0A-37072860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41" y="3266215"/>
            <a:ext cx="3030992" cy="119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074EFC0-0B1F-AB1B-A102-D87EDBFD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21" y="3265016"/>
            <a:ext cx="3030991" cy="112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81A8588C-5461-C06E-9267-2A9C92EE0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1" y="4959426"/>
            <a:ext cx="3058361" cy="11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D0574BE-A9A2-752F-DC32-DBE7C6FAD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78" y="4959426"/>
            <a:ext cx="2987040" cy="120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73F7-FEB7-18C2-FA5E-690F2CADB0B1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32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5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81603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철강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316865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포스코홀딩스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393852" y="1802213"/>
            <a:ext cx="228164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0.04381    MSE : 0.00453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0.06728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9078950" y="1820761"/>
            <a:ext cx="2856411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0.04306    MSE : 0.00473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0.06874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4" y="3008951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현대제철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362719" y="3543629"/>
            <a:ext cx="228164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0.02042    MSE : 0.00061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0.02472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052823" y="3530108"/>
            <a:ext cx="2908663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0.01865    MSE : 0.00054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0.0232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4" y="4713364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KG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스틸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295326" y="2837471"/>
            <a:ext cx="7570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MAE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뉴스 감성 분석을 포함한 모델이 약간 더 나은 성능을 보였으나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MSE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예측 성능이 우수함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484233" y="4508816"/>
            <a:ext cx="722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 향상에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301758" y="5237075"/>
            <a:ext cx="2281645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0.00425    MSE : 0.00004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0.00677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26698" y="5246161"/>
            <a:ext cx="2934788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0.00514    MSE : 0.00005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0.00753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588736" y="6212653"/>
            <a:ext cx="7223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성능을 오히려 저하시킴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2107700" y="1004781"/>
            <a:ext cx="9853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철강 업종에서는 현대제철의 경우 뉴스 감성 분석이 예측 성능 향상에 기여했지만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포스코홀딩스와</a:t>
            </a:r>
            <a:r>
              <a:rPr lang="ko-KR" altLang="en-US" sz="1000" dirty="0"/>
              <a:t> </a:t>
            </a:r>
            <a:r>
              <a:rPr lang="en-US" altLang="ko-KR" sz="1000" dirty="0"/>
              <a:t>KG</a:t>
            </a:r>
            <a:r>
              <a:rPr lang="ko-KR" altLang="en-US" sz="1000"/>
              <a:t>스틸에서는 거시경제변수</a:t>
            </a:r>
            <a:r>
              <a:rPr lang="en-US" altLang="ko-KR" sz="1000"/>
              <a:t> </a:t>
            </a:r>
            <a:r>
              <a:rPr lang="ko-KR" altLang="en-US" sz="1000" dirty="0"/>
              <a:t>모델이 전반적으로 </a:t>
            </a:r>
            <a:r>
              <a:rPr lang="ko-KR" altLang="en-US" sz="1000"/>
              <a:t>우수한 성능을 </a:t>
            </a:r>
            <a:r>
              <a:rPr lang="ko-KR" altLang="en-US" sz="1000" dirty="0"/>
              <a:t>보임</a:t>
            </a:r>
            <a:r>
              <a:rPr lang="en-US" altLang="ko-KR" sz="1000" dirty="0"/>
              <a:t>. </a:t>
            </a:r>
            <a:r>
              <a:rPr lang="ko-KR" altLang="en-US" sz="1000" dirty="0"/>
              <a:t>이는 철강 업종에서 뉴스 감성 분석이 일관되게 긍정적인 영향을 미치지 않으며 기업별로 성과가 다르게 나타남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857BA3-5938-4FB8-8604-BE319E79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5" y="1601397"/>
            <a:ext cx="3098820" cy="11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15787F6-BF53-F6F0-929A-203281C7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13" y="1596485"/>
            <a:ext cx="3098820" cy="11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580E49B-44B1-2D3E-7231-751BCA1C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5" y="3310189"/>
            <a:ext cx="3093814" cy="12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593E9A0-FEEF-4C40-7F7C-E398C6FE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13" y="3310189"/>
            <a:ext cx="3093814" cy="120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9D7653B-CFBD-ED92-34ED-BBD83FA3D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" y="5014190"/>
            <a:ext cx="3093813" cy="11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72195688-24F0-FD2C-3502-1DF9EC0A4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14" y="5000115"/>
            <a:ext cx="3093813" cy="120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6E1025-7290-B3B0-B072-2ABE939996B0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33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11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업종별 주가 예측 성능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6BD292-325D-FCEC-3C6B-ED5F413DCC48}"/>
              </a:ext>
            </a:extLst>
          </p:cNvPr>
          <p:cNvSpPr txBox="1"/>
          <p:nvPr/>
        </p:nvSpPr>
        <p:spPr>
          <a:xfrm>
            <a:off x="142715" y="881603"/>
            <a:ext cx="1157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건설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7A8AD-931C-EE74-E822-6291EA6C18C6}"/>
              </a:ext>
            </a:extLst>
          </p:cNvPr>
          <p:cNvSpPr txBox="1"/>
          <p:nvPr/>
        </p:nvSpPr>
        <p:spPr>
          <a:xfrm>
            <a:off x="142715" y="1332273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현대건설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22F-7274-C361-1F75-AE74F8F38293}"/>
              </a:ext>
            </a:extLst>
          </p:cNvPr>
          <p:cNvSpPr txBox="1"/>
          <p:nvPr/>
        </p:nvSpPr>
        <p:spPr>
          <a:xfrm>
            <a:off x="3393851" y="1810420"/>
            <a:ext cx="228164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0.01642    MSE : 0.00045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0.02129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7052C-28BD-EC50-27F2-73B75F13C7C7}"/>
              </a:ext>
            </a:extLst>
          </p:cNvPr>
          <p:cNvSpPr txBox="1"/>
          <p:nvPr/>
        </p:nvSpPr>
        <p:spPr>
          <a:xfrm>
            <a:off x="8974578" y="1802067"/>
            <a:ext cx="304800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0.01636    MSE : 0.00048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0.02192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FD5DF-6EE3-15A0-54C0-B36B5152980E}"/>
              </a:ext>
            </a:extLst>
          </p:cNvPr>
          <p:cNvSpPr txBox="1"/>
          <p:nvPr/>
        </p:nvSpPr>
        <p:spPr>
          <a:xfrm>
            <a:off x="142714" y="2978807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2)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대우건설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BC776-7602-76D0-B932-2C36EFE8740D}"/>
              </a:ext>
            </a:extLst>
          </p:cNvPr>
          <p:cNvSpPr txBox="1"/>
          <p:nvPr/>
        </p:nvSpPr>
        <p:spPr>
          <a:xfrm>
            <a:off x="3465697" y="3531627"/>
            <a:ext cx="2137954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0.01531    MSE : 0.00037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0.0193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5F082-8D78-0563-70E2-6C8E44DF1BC7}"/>
              </a:ext>
            </a:extLst>
          </p:cNvPr>
          <p:cNvSpPr txBox="1"/>
          <p:nvPr/>
        </p:nvSpPr>
        <p:spPr>
          <a:xfrm>
            <a:off x="9140623" y="3536287"/>
            <a:ext cx="2821577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0.01466    MSE : 0.00034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0.01857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B49C1-A307-7EAD-2A1C-BB88DDB1B987}"/>
              </a:ext>
            </a:extLst>
          </p:cNvPr>
          <p:cNvSpPr txBox="1"/>
          <p:nvPr/>
        </p:nvSpPr>
        <p:spPr>
          <a:xfrm>
            <a:off x="142713" y="4666382"/>
            <a:ext cx="39798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3) GS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건설</a:t>
            </a:r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6CF0B-FEC3-7482-0ABC-667AC35CC07F}"/>
              </a:ext>
            </a:extLst>
          </p:cNvPr>
          <p:cNvSpPr txBox="1"/>
          <p:nvPr/>
        </p:nvSpPr>
        <p:spPr>
          <a:xfrm>
            <a:off x="2279979" y="2818839"/>
            <a:ext cx="7614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MAE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뉴스 감성 분석을 포함한 모델이 약간 더 나은 성능을 보였으나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MSE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거시경제변수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예측 성능이 우수함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F5C6DB-A196-0A80-63B7-027358B3482F}"/>
              </a:ext>
            </a:extLst>
          </p:cNvPr>
          <p:cNvSpPr txBox="1"/>
          <p:nvPr/>
        </p:nvSpPr>
        <p:spPr>
          <a:xfrm>
            <a:off x="2362800" y="4489943"/>
            <a:ext cx="728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 향상에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2C7AE-99AA-55B8-D73A-EB6A8FB3AF56}"/>
              </a:ext>
            </a:extLst>
          </p:cNvPr>
          <p:cNvSpPr txBox="1"/>
          <p:nvPr/>
        </p:nvSpPr>
        <p:spPr>
          <a:xfrm>
            <a:off x="3324159" y="5152543"/>
            <a:ext cx="2416629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0.02582    MSE : 0.00111 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0.03334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431E5E-6F03-050C-D7C8-438E1B66C3BC}"/>
              </a:ext>
            </a:extLst>
          </p:cNvPr>
          <p:cNvSpPr txBox="1"/>
          <p:nvPr/>
        </p:nvSpPr>
        <p:spPr>
          <a:xfrm>
            <a:off x="9074726" y="5134330"/>
            <a:ext cx="2847703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 데이터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 </a:t>
            </a:r>
            <a:r>
              <a:rPr lang="en-US" altLang="ko-KR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sz="1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 모델</a:t>
            </a:r>
            <a:endParaRPr lang="en-US" altLang="ko-KR" sz="1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MAE : 0.0218    MSE : 0.00091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: 0.03013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3AF21F-C00A-B09F-1AC6-819B7B395358}"/>
              </a:ext>
            </a:extLst>
          </p:cNvPr>
          <p:cNvSpPr txBox="1"/>
          <p:nvPr/>
        </p:nvSpPr>
        <p:spPr>
          <a:xfrm>
            <a:off x="2356286" y="6175132"/>
            <a:ext cx="7222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분석을 포함한 모델이 모든 지표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(MAE, MSE, RMSE)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우수한 성능을 보였으며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분석이 예측 성능 향상에 기여함</a:t>
            </a:r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B9B621-941F-75B3-D34E-7C6924256000}"/>
              </a:ext>
            </a:extLst>
          </p:cNvPr>
          <p:cNvSpPr txBox="1"/>
          <p:nvPr/>
        </p:nvSpPr>
        <p:spPr>
          <a:xfrm>
            <a:off x="1516536" y="1047676"/>
            <a:ext cx="1066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건설 업종에서는 대우건설과 </a:t>
            </a:r>
            <a:r>
              <a:rPr lang="en-US" altLang="ko-KR" sz="1000" dirty="0"/>
              <a:t>GS</a:t>
            </a:r>
            <a:r>
              <a:rPr lang="ko-KR" altLang="en-US" sz="1000" dirty="0"/>
              <a:t>건설에서 뉴스 감성 분석을 추가한 모델이 예측 성능 향상에 기여했지만</a:t>
            </a:r>
            <a:r>
              <a:rPr lang="en-US" altLang="ko-KR" sz="1000" dirty="0"/>
              <a:t>, </a:t>
            </a:r>
            <a:r>
              <a:rPr lang="ko-KR" altLang="en-US" sz="1000" dirty="0"/>
              <a:t>현대건설에서는 </a:t>
            </a:r>
            <a:r>
              <a:rPr lang="en-US" altLang="ko-KR" sz="1000" dirty="0"/>
              <a:t>MSE</a:t>
            </a:r>
            <a:r>
              <a:rPr lang="ko-KR" altLang="en-US" sz="1000" dirty="0"/>
              <a:t>와 </a:t>
            </a:r>
            <a:r>
              <a:rPr lang="en-US" altLang="ko-KR" sz="1000" dirty="0"/>
              <a:t>RMSE </a:t>
            </a:r>
            <a:r>
              <a:rPr lang="ko-KR" altLang="en-US" sz="1000"/>
              <a:t>지표에서 거시경제변수</a:t>
            </a:r>
            <a:r>
              <a:rPr lang="en-US" altLang="ko-KR" sz="1000"/>
              <a:t> </a:t>
            </a:r>
            <a:r>
              <a:rPr lang="ko-KR" altLang="en-US" sz="1000"/>
              <a:t>모델이 더 </a:t>
            </a:r>
            <a:r>
              <a:rPr lang="ko-KR" altLang="en-US" sz="1000" dirty="0"/>
              <a:t>나은 성능을 보임</a:t>
            </a:r>
            <a:r>
              <a:rPr lang="en-US" altLang="ko-KR" sz="1000" dirty="0"/>
              <a:t>. </a:t>
            </a:r>
            <a:r>
              <a:rPr lang="ko-KR" altLang="en-US" sz="1000" dirty="0"/>
              <a:t>전체적으로 건설 업종에서는 감성 분석이 예측 성능에 다소 긍정적으로 영향을 미침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A6E54D-8E4B-0972-D1A3-743AEBD9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4" y="1583769"/>
            <a:ext cx="3106172" cy="12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36FC27C-3727-0AFF-A9FD-B67332EA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44" y="1578612"/>
            <a:ext cx="3118258" cy="12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94AA5B2-088F-424F-A897-A7F5476A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" y="3272160"/>
            <a:ext cx="3106173" cy="119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103FB393-E7A6-CACA-8D2D-4D3C679E9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44" y="3286867"/>
            <a:ext cx="3118258" cy="117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78E5672-24D5-1E1B-D4C8-2B2289E3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3" y="4944822"/>
            <a:ext cx="3106173" cy="120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48940A1C-586D-BF58-F4C1-6CF66882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77" y="4909156"/>
            <a:ext cx="3140739" cy="12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A85F6C-1E67-8C09-4964-7634C78CBCDB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34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1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142715" y="919733"/>
            <a:ext cx="11728940" cy="61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예측 모델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 모델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 모델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성능 차이를 업종별로 평가하기 위해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대응표본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수행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대응표본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동일한 집단에서 측정된 두 변수의 평균 차이가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유의미한지를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검정하는 통계기법으로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예측 성능 지표에 대해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예측 모델 간의 차이를 분석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0C297-060B-246E-DAFD-043BE67E7EA0}"/>
              </a:ext>
            </a:extLst>
          </p:cNvPr>
          <p:cNvSpPr txBox="1"/>
          <p:nvPr/>
        </p:nvSpPr>
        <p:spPr>
          <a:xfrm>
            <a:off x="142715" y="1573033"/>
            <a:ext cx="11728939" cy="426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•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데이터 수집 및 업종별 대응표본 </a:t>
            </a: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t-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검정 절차</a:t>
            </a: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 Bold" panose="02020603020101020101" pitchFamily="18" charset="-127"/>
              <a:ea typeface="KoPub돋움체 Bold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1.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 업종별 성능 지표 추출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각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개 업종에 대해 주가 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거시경제변수 모델과 주가 데이터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거시경제변수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+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뉴스 감성 분석 모델의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MAE, MSE, RMSE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의 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                                     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가지 예측 성능 지표의 데이터를 추출함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이를 통해 업종별로 두 모델의 성능을 비교할 수 있는 대응표본을 구성함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수행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성능 지표에 대해 두 모델 간의 차이가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유의미한지를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확인하기 위해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파이썬으로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대응표본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검정을 수행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            • MAE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지표에 대한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en-US" altLang="ko-KR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ttest_rel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함수를 사용하여 두 모델의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MAE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비교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            • MSE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지표에 대한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동일한 방식으로 두 모델의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MSE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비교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            • RMSE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지표에 대한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마지막으로 두 모델의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비교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3.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유의성 검정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모델의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검정의 결과로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통계량과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도출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p-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 기준을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0.1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설정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p-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0.1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미만인 경우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“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유의미한 차이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”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있다고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즉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0.1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미만일 경우 두 모델 간의 성능 차이가 통계적으로 유의미하며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p-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값이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0.1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이상일 경우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차이가 통계적으로 유의미하지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않은 것으로 판단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23E87-5707-4747-A8BA-4743293BBBA7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35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98CA-6877-CB11-46B1-7EE5156C492E}"/>
              </a:ext>
            </a:extLst>
          </p:cNvPr>
          <p:cNvSpPr txBox="1"/>
          <p:nvPr/>
        </p:nvSpPr>
        <p:spPr>
          <a:xfrm>
            <a:off x="198701" y="6021411"/>
            <a:ext cx="7060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과정을 통해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업종별로 두 모델 간의 성능 차이가 전체 모집단에도 적용 가능한지를 검토함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30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55979" y="913365"/>
            <a:ext cx="117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 해석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BE9B1-914D-D1AF-1AD5-F602A29F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26725"/>
              </p:ext>
            </p:extLst>
          </p:nvPr>
        </p:nvGraphicFramePr>
        <p:xfrm>
          <a:off x="295954" y="1679852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-1.1567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0.3669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-1.0969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0.3871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-1.1878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0.3568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D20790-D828-E2F8-5A48-FFD0C82F9CB8}"/>
              </a:ext>
            </a:extLst>
          </p:cNvPr>
          <p:cNvSpPr txBox="1"/>
          <p:nvPr/>
        </p:nvSpPr>
        <p:spPr>
          <a:xfrm>
            <a:off x="217577" y="1252576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반도체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6402CA-E62B-CF10-40DE-C71D9DC5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04693"/>
              </p:ext>
            </p:extLst>
          </p:nvPr>
        </p:nvGraphicFramePr>
        <p:xfrm>
          <a:off x="295954" y="4252747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1.2410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0.3404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1.5620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0.2587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1.5444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0.2625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B65DE7-8DD7-81FA-3132-1B629917E1E0}"/>
              </a:ext>
            </a:extLst>
          </p:cNvPr>
          <p:cNvSpPr txBox="1"/>
          <p:nvPr/>
        </p:nvSpPr>
        <p:spPr>
          <a:xfrm>
            <a:off x="217577" y="3825471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1948-F119-2EAF-2975-EEF77F1ADE40}"/>
              </a:ext>
            </a:extLst>
          </p:cNvPr>
          <p:cNvSpPr txBox="1"/>
          <p:nvPr/>
        </p:nvSpPr>
        <p:spPr>
          <a:xfrm>
            <a:off x="6128817" y="2280506"/>
            <a:ext cx="5845536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반도체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9710-136D-4D27-2696-4447B0AB5949}"/>
              </a:ext>
            </a:extLst>
          </p:cNvPr>
          <p:cNvSpPr txBox="1"/>
          <p:nvPr/>
        </p:nvSpPr>
        <p:spPr>
          <a:xfrm>
            <a:off x="6207125" y="4882252"/>
            <a:ext cx="5767228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자동차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5A2F4-AA2B-28BB-4EBF-81F6617DD284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36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46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55979" y="913365"/>
            <a:ext cx="117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 해석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BE9B1-914D-D1AF-1AD5-F602A29F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833654"/>
              </p:ext>
            </p:extLst>
          </p:nvPr>
        </p:nvGraphicFramePr>
        <p:xfrm>
          <a:off x="295954" y="1679852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2.9542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0.0980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1.8559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0.2046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4.1518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0.0534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D20790-D828-E2F8-5A48-FFD0C82F9CB8}"/>
              </a:ext>
            </a:extLst>
          </p:cNvPr>
          <p:cNvSpPr txBox="1"/>
          <p:nvPr/>
        </p:nvSpPr>
        <p:spPr>
          <a:xfrm>
            <a:off x="217577" y="1252576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바이오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6402CA-E62B-CF10-40DE-C71D9DC5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50524"/>
              </p:ext>
            </p:extLst>
          </p:nvPr>
        </p:nvGraphicFramePr>
        <p:xfrm>
          <a:off x="295954" y="4252747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0.9041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0.4614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0.5505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0.6373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0.7210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0.5458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B65DE7-8DD7-81FA-3132-1B629917E1E0}"/>
              </a:ext>
            </a:extLst>
          </p:cNvPr>
          <p:cNvSpPr txBox="1"/>
          <p:nvPr/>
        </p:nvSpPr>
        <p:spPr>
          <a:xfrm>
            <a:off x="217577" y="3825471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금융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1948-F119-2EAF-2975-EEF77F1ADE40}"/>
              </a:ext>
            </a:extLst>
          </p:cNvPr>
          <p:cNvSpPr txBox="1"/>
          <p:nvPr/>
        </p:nvSpPr>
        <p:spPr>
          <a:xfrm>
            <a:off x="6128817" y="2161282"/>
            <a:ext cx="5845536" cy="1030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바이오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MSE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지표에서는 유의미한 차이가 없었으나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MAE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지표에서 두 모델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간에 유의미한 차이가 있음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9710-136D-4D27-2696-4447B0AB5949}"/>
              </a:ext>
            </a:extLst>
          </p:cNvPr>
          <p:cNvSpPr txBox="1"/>
          <p:nvPr/>
        </p:nvSpPr>
        <p:spPr>
          <a:xfrm>
            <a:off x="6207125" y="4882252"/>
            <a:ext cx="5767228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금융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EDC2C-A9AC-2C36-A39D-2A54C0E03FE3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37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29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55979" y="913365"/>
            <a:ext cx="117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 해석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BE9B1-914D-D1AF-1AD5-F602A29F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530899"/>
              </p:ext>
            </p:extLst>
          </p:nvPr>
        </p:nvGraphicFramePr>
        <p:xfrm>
          <a:off x="295954" y="1679852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0.7342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0.5393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1.1641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0.3645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1.1310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0.3754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D20790-D828-E2F8-5A48-FFD0C82F9CB8}"/>
              </a:ext>
            </a:extLst>
          </p:cNvPr>
          <p:cNvSpPr txBox="1"/>
          <p:nvPr/>
        </p:nvSpPr>
        <p:spPr>
          <a:xfrm>
            <a:off x="217577" y="1252576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방산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6402CA-E62B-CF10-40DE-C71D9DC5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67903"/>
              </p:ext>
            </p:extLst>
          </p:nvPr>
        </p:nvGraphicFramePr>
        <p:xfrm>
          <a:off x="295954" y="4252747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1.3393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0.3124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1.3282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0.3154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1.4825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0.2764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B65DE7-8DD7-81FA-3132-1B629917E1E0}"/>
              </a:ext>
            </a:extLst>
          </p:cNvPr>
          <p:cNvSpPr txBox="1"/>
          <p:nvPr/>
        </p:nvSpPr>
        <p:spPr>
          <a:xfrm>
            <a:off x="217577" y="3825471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1948-F119-2EAF-2975-EEF77F1ADE40}"/>
              </a:ext>
            </a:extLst>
          </p:cNvPr>
          <p:cNvSpPr txBox="1"/>
          <p:nvPr/>
        </p:nvSpPr>
        <p:spPr>
          <a:xfrm>
            <a:off x="6128817" y="2306631"/>
            <a:ext cx="5845536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방산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9710-136D-4D27-2696-4447B0AB5949}"/>
              </a:ext>
            </a:extLst>
          </p:cNvPr>
          <p:cNvSpPr txBox="1"/>
          <p:nvPr/>
        </p:nvSpPr>
        <p:spPr>
          <a:xfrm>
            <a:off x="6207125" y="4882252"/>
            <a:ext cx="5767228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조선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9A49D-2857-8D65-8F61-33FCF088B511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38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508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55979" y="913365"/>
            <a:ext cx="117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 해석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BE9B1-914D-D1AF-1AD5-F602A29F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5893"/>
              </p:ext>
            </p:extLst>
          </p:nvPr>
        </p:nvGraphicFramePr>
        <p:xfrm>
          <a:off x="295954" y="1679852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-0.8051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0.5052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1.0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0.0463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0.9673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D20790-D828-E2F8-5A48-FFD0C82F9CB8}"/>
              </a:ext>
            </a:extLst>
          </p:cNvPr>
          <p:cNvSpPr txBox="1"/>
          <p:nvPr/>
        </p:nvSpPr>
        <p:spPr>
          <a:xfrm>
            <a:off x="217577" y="1252576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석유</a:t>
            </a:r>
            <a:r>
              <a:rPr lang="en-US" altLang="ko-KR" sz="1600" dirty="0">
                <a:latin typeface="Abadi" panose="020B0604020104020204" pitchFamily="34" charset="0"/>
                <a:ea typeface="KoPub돋움체 Bold" panose="02020603020101020101" pitchFamily="18" charset="-127"/>
              </a:rPr>
              <a:t>•</a:t>
            </a:r>
            <a:r>
              <a:rPr lang="ko-KR" altLang="en-US" sz="1600" dirty="0">
                <a:latin typeface="Abadi" panose="020B0604020104020204" pitchFamily="34" charset="0"/>
                <a:ea typeface="KoPub돋움체 Bold" panose="02020603020101020101" pitchFamily="18" charset="-127"/>
              </a:rPr>
              <a:t>화학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6402CA-E62B-CF10-40DE-C71D9DC5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405607"/>
              </p:ext>
            </p:extLst>
          </p:nvPr>
        </p:nvGraphicFramePr>
        <p:xfrm>
          <a:off x="295954" y="4252747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4.5664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0.0448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3.0500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0.0928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4.2489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0.0512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B65DE7-8DD7-81FA-3132-1B629917E1E0}"/>
              </a:ext>
            </a:extLst>
          </p:cNvPr>
          <p:cNvSpPr txBox="1"/>
          <p:nvPr/>
        </p:nvSpPr>
        <p:spPr>
          <a:xfrm>
            <a:off x="217577" y="3825471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endParaRPr lang="ko-KR" altLang="en-US" sz="16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1948-F119-2EAF-2975-EEF77F1ADE40}"/>
              </a:ext>
            </a:extLst>
          </p:cNvPr>
          <p:cNvSpPr txBox="1"/>
          <p:nvPr/>
        </p:nvSpPr>
        <p:spPr>
          <a:xfrm>
            <a:off x="6063502" y="2306631"/>
            <a:ext cx="6054474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석유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화학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9710-136D-4D27-2696-4447B0AB5949}"/>
              </a:ext>
            </a:extLst>
          </p:cNvPr>
          <p:cNvSpPr txBox="1"/>
          <p:nvPr/>
        </p:nvSpPr>
        <p:spPr>
          <a:xfrm>
            <a:off x="6207125" y="4882252"/>
            <a:ext cx="5767228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IT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유의미하게 나타남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FE2FA-846F-1C51-361A-4E62DB2EEC6A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39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60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서론</a:t>
            </a: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배경 및 필요성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BA0FA-BE02-0E2D-D155-85B821C28CC0}"/>
              </a:ext>
            </a:extLst>
          </p:cNvPr>
          <p:cNvSpPr txBox="1"/>
          <p:nvPr/>
        </p:nvSpPr>
        <p:spPr>
          <a:xfrm>
            <a:off x="262946" y="1709673"/>
            <a:ext cx="11666108" cy="425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주가는 기업 내부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요인뿐만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아니라 외부 요인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즉 타 기업들의 영향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국제 유가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타국가의 주가지수 및 경제 상황에 상호 연관성을 가지며 이들의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변동에 민감하게 영향을 받음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주가의 변동은 정부와 기업 정책 등 경제 전반적으로 중대한 영향을 미치므로 다양한 분석 모델들을 이용하여 주가 예측이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지속적으로 이루어졌음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박강희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&amp;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신현정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2011)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주식은 다양한 종속변수에 의해 움직이며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많은 잡음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비정상성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비선형성으로 인해 가격변동이나 기대수익을 예측하는 것은 매우 어려운 작업으로 기존의 분석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방법론으로 주가를 예측하는 것은 매우 회의적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신동하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최광호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김창복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2017)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예측은 산업계에서 학계까지 주목을 받고 있으며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위해 다양한 기계학습 알고리즘들이 주가예측에 활용되고 있음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(Chen et al, 2015)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이와 같은 한계를 극복하기 위해 최근에는 인공신경망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LSTM(Long Short-Term Memory)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같은 딥러닝 모델이 주목을 받고 있으며 이 모델은 주식의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과거 데이터를 기반으로 미래 가격을 예측하는 데 있어 타 모델에 비해 성과가 좋으며 본질적으로 적합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(T. Fischer &amp;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C. Krauss, 2018)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뉴스와 거시경제 지표를 결합하여 딥러닝 알고리즘을 통해 주가 예측을 수행함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(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성노윤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&amp;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남기환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28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4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58907-34A6-88D5-E863-44B4F1325DB0}"/>
              </a:ext>
            </a:extLst>
          </p:cNvPr>
          <p:cNvSpPr txBox="1"/>
          <p:nvPr/>
        </p:nvSpPr>
        <p:spPr>
          <a:xfrm>
            <a:off x="142715" y="1106687"/>
            <a:ext cx="183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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연구의 배경</a:t>
            </a:r>
          </a:p>
        </p:txBody>
      </p:sp>
    </p:spTree>
    <p:extLst>
      <p:ext uri="{BB962C8B-B14F-4D97-AF65-F5344CB8AC3E}">
        <p14:creationId xmlns:p14="http://schemas.microsoft.com/office/powerpoint/2010/main" val="53160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두 모델 간의 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 결과 분석 비교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7B1F66-C0D0-F170-D552-13D82C613C8C}"/>
              </a:ext>
            </a:extLst>
          </p:cNvPr>
          <p:cNvSpPr txBox="1"/>
          <p:nvPr/>
        </p:nvSpPr>
        <p:spPr>
          <a:xfrm>
            <a:off x="55979" y="913365"/>
            <a:ext cx="117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4.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업종별 대응표본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 해석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7BE9B1-914D-D1AF-1AD5-F602A29F5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381959"/>
              </p:ext>
            </p:extLst>
          </p:nvPr>
        </p:nvGraphicFramePr>
        <p:xfrm>
          <a:off x="295954" y="1679852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-0.7013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0.5558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0.5828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0.6190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0.2594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0.8196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D20790-D828-E2F8-5A48-FFD0C82F9CB8}"/>
              </a:ext>
            </a:extLst>
          </p:cNvPr>
          <p:cNvSpPr txBox="1"/>
          <p:nvPr/>
        </p:nvSpPr>
        <p:spPr>
          <a:xfrm>
            <a:off x="217577" y="1252576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철강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6402CA-E62B-CF10-40DE-C71D9DC57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42950"/>
              </p:ext>
            </p:extLst>
          </p:nvPr>
        </p:nvGraphicFramePr>
        <p:xfrm>
          <a:off x="295954" y="4252747"/>
          <a:ext cx="5464171" cy="19604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7994">
                  <a:extLst>
                    <a:ext uri="{9D8B030D-6E8A-4147-A177-3AD203B41FA5}">
                      <a16:colId xmlns:a16="http://schemas.microsoft.com/office/drawing/2014/main" val="4048190756"/>
                    </a:ext>
                  </a:extLst>
                </a:gridCol>
                <a:gridCol w="1364093">
                  <a:extLst>
                    <a:ext uri="{9D8B030D-6E8A-4147-A177-3AD203B41FA5}">
                      <a16:colId xmlns:a16="http://schemas.microsoft.com/office/drawing/2014/main" val="313775285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2434067399"/>
                    </a:ext>
                  </a:extLst>
                </a:gridCol>
                <a:gridCol w="1366042">
                  <a:extLst>
                    <a:ext uri="{9D8B030D-6E8A-4147-A177-3AD203B41FA5}">
                      <a16:colId xmlns:a16="http://schemas.microsoft.com/office/drawing/2014/main" val="955489639"/>
                    </a:ext>
                  </a:extLst>
                </a:gridCol>
              </a:tblGrid>
              <a:tr h="383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성능지표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t-statistic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p-value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유의미성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23663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MAE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-1.2782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0.3295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57979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-0.9679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0.4352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469056"/>
                  </a:ext>
                </a:extLst>
              </a:tr>
              <a:tr h="525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</a:rPr>
                        <a:t>RMSE</a:t>
                      </a:r>
                      <a:endParaRPr lang="ko-KR" altLang="en-US" sz="1400" b="1" dirty="0">
                        <a:latin typeface="KoPub돋움체 Bold" panose="02020603020101020101" pitchFamily="18" charset="-127"/>
                        <a:ea typeface="KoPub돋움체 Bold" panose="02020603020101020101" pitchFamily="18" charset="-127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-0.9815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0.4298</a:t>
                      </a:r>
                      <a:endParaRPr lang="ko-KR" altLang="en-US" sz="1400" b="0" dirty="0"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유의미하지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0516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9B65DE7-8DD7-81FA-3132-1B629917E1E0}"/>
              </a:ext>
            </a:extLst>
          </p:cNvPr>
          <p:cNvSpPr txBox="1"/>
          <p:nvPr/>
        </p:nvSpPr>
        <p:spPr>
          <a:xfrm>
            <a:off x="217577" y="3825471"/>
            <a:ext cx="159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81948-F119-2EAF-2975-EEF77F1ADE40}"/>
              </a:ext>
            </a:extLst>
          </p:cNvPr>
          <p:cNvSpPr txBox="1"/>
          <p:nvPr/>
        </p:nvSpPr>
        <p:spPr>
          <a:xfrm>
            <a:off x="6198416" y="2306631"/>
            <a:ext cx="6054474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철강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9710-136D-4D27-2696-4447B0AB5949}"/>
              </a:ext>
            </a:extLst>
          </p:cNvPr>
          <p:cNvSpPr txBox="1"/>
          <p:nvPr/>
        </p:nvSpPr>
        <p:spPr>
          <a:xfrm>
            <a:off x="6207125" y="4882252"/>
            <a:ext cx="5767228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건설 업종에서 두 모델 간의 예측 성능을 평균 차이를 통계적으로 비교한 결과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MAE, MSE, RMSE 3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지표 모두에서 통계적으로 유의미하지 않음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7C6E9-EA74-494E-9726-1F745C2E4000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40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7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실험결과 및 분석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종합 실험 결과 분석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CCA761-BC17-F8A2-136D-02AD8C824447}"/>
              </a:ext>
            </a:extLst>
          </p:cNvPr>
          <p:cNvSpPr txBox="1"/>
          <p:nvPr/>
        </p:nvSpPr>
        <p:spPr>
          <a:xfrm>
            <a:off x="386905" y="1097041"/>
            <a:ext cx="11651224" cy="342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성능 비교와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t-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검정 결과를 종합적으로 고려한 결과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바이오와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업종에서 뉴스 감성 분석을 포함한 모델과 일반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 간의 평균 차이가 통계적으로 유의미하게 나타남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797151B2-C7EF-DEC2-651C-2F5EE0D50E51}"/>
              </a:ext>
            </a:extLst>
          </p:cNvPr>
          <p:cNvSpPr/>
          <p:nvPr/>
        </p:nvSpPr>
        <p:spPr>
          <a:xfrm>
            <a:off x="5412377" y="1828991"/>
            <a:ext cx="670560" cy="1166944"/>
          </a:xfrm>
          <a:prstGeom prst="downArrow">
            <a:avLst/>
          </a:prstGeom>
          <a:solidFill>
            <a:srgbClr val="00206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FF1CD-9424-5218-2D5B-C280CB6CA55D}"/>
              </a:ext>
            </a:extLst>
          </p:cNvPr>
          <p:cNvSpPr txBox="1"/>
          <p:nvPr/>
        </p:nvSpPr>
        <p:spPr>
          <a:xfrm>
            <a:off x="5368832" y="3387626"/>
            <a:ext cx="8969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But?</a:t>
            </a:r>
            <a:endParaRPr lang="ko-KR" altLang="en-US" sz="2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6E929-2A80-D0C8-1947-B7CBEAC669FB}"/>
              </a:ext>
            </a:extLst>
          </p:cNvPr>
          <p:cNvSpPr txBox="1"/>
          <p:nvPr/>
        </p:nvSpPr>
        <p:spPr>
          <a:xfrm>
            <a:off x="344833" y="4231680"/>
            <a:ext cx="11955179" cy="155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오차 측면에서는 일반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모델이 오히려 더 우수한 성능을 보였으며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 분석의 추가가 예측 </a:t>
            </a:r>
            <a:r>
              <a:rPr lang="ko-KR" altLang="en-US" sz="13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성능하는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데 개선으로 이어지지 않았다는 점을 확인할 수 있음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바이오와 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업종 같은 경우 뉴스 감성 분석의 추가가 주가 예측에 영향을 미쳤지만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성능 자체는 일반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모델이 뛰어난 결과를 보였음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업종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자동차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건설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방산 등등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에서는 두 모델 간의 성능 차이가 유의미하지 않았으며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이는 감성 분석이 모든 업종에서 일관된 효과를 나타내지 않음을 보였음</a:t>
            </a:r>
            <a:r>
              <a:rPr lang="en-US" altLang="ko-KR" sz="13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13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098AD-6949-1A90-CB7B-0085EDE12A63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41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035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314436" y="1917003"/>
            <a:ext cx="57467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6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 및 시사점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7123052" y="4254771"/>
            <a:ext cx="4624810" cy="97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 결과 요약 및 시사점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한계 및 향후 연구 방향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646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결론 및 시사점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 결과 요약 및 시사점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9B9374D-E67B-CB08-5E30-A41673FEC454}"/>
              </a:ext>
            </a:extLst>
          </p:cNvPr>
          <p:cNvSpPr txBox="1"/>
          <p:nvPr/>
        </p:nvSpPr>
        <p:spPr>
          <a:xfrm>
            <a:off x="107882" y="1025504"/>
            <a:ext cx="12040576" cy="70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모델을 기반으로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업종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반도체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바이오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금융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석유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•</a:t>
            </a:r>
            <a:r>
              <a:rPr lang="ko-KR" altLang="en-US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화학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, IT, </a:t>
            </a:r>
            <a:r>
              <a:rPr lang="ko-KR" altLang="en-US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철강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건설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)</a:t>
            </a:r>
            <a:r>
              <a:rPr lang="ko-KR" altLang="en-US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의 주가 예측 성능을 평가하고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뉴스 감성 분석의 추가가 예측에 미치는 영향을 분석</a:t>
            </a:r>
            <a:r>
              <a:rPr lang="en-US" altLang="ko-KR" sz="1400" dirty="0">
                <a:latin typeface="Abadi" panose="020B0604020104020204" pitchFamily="34" charset="0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AB31A57-6DC4-5594-1A1C-2B66EDE39F38}"/>
              </a:ext>
            </a:extLst>
          </p:cNvPr>
          <p:cNvSpPr/>
          <p:nvPr/>
        </p:nvSpPr>
        <p:spPr>
          <a:xfrm>
            <a:off x="437785" y="2143208"/>
            <a:ext cx="11525435" cy="55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8CECDB-48A1-3D26-7F06-08F50F0D34DF}"/>
              </a:ext>
            </a:extLst>
          </p:cNvPr>
          <p:cNvSpPr/>
          <p:nvPr/>
        </p:nvSpPr>
        <p:spPr>
          <a:xfrm>
            <a:off x="174483" y="2123604"/>
            <a:ext cx="625328" cy="60974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CE4B8-DF6B-1E09-20C4-24EA499323BA}"/>
              </a:ext>
            </a:extLst>
          </p:cNvPr>
          <p:cNvSpPr txBox="1"/>
          <p:nvPr/>
        </p:nvSpPr>
        <p:spPr>
          <a:xfrm>
            <a:off x="1299042" y="2301918"/>
            <a:ext cx="1016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거시경제변수만을 사용하는 일반 모델과 뉴스 감성 분석을 결합한 모델의 성능을 비교한 결과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바이오와 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업종에서 두 모델 간의 통계적으로 유의미한 차이가 발견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62FBCFD-1020-8BD2-5893-2D4CE2E5240E}"/>
              </a:ext>
            </a:extLst>
          </p:cNvPr>
          <p:cNvSpPr/>
          <p:nvPr/>
        </p:nvSpPr>
        <p:spPr>
          <a:xfrm>
            <a:off x="437785" y="3020688"/>
            <a:ext cx="11525435" cy="55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6EDA3C2-C64F-FA17-E6B0-BA416258E827}"/>
              </a:ext>
            </a:extLst>
          </p:cNvPr>
          <p:cNvSpPr/>
          <p:nvPr/>
        </p:nvSpPr>
        <p:spPr>
          <a:xfrm>
            <a:off x="174483" y="3001084"/>
            <a:ext cx="625328" cy="60974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A8D540-5D86-28CF-98C4-6313C94F76DB}"/>
              </a:ext>
            </a:extLst>
          </p:cNvPr>
          <p:cNvSpPr txBox="1"/>
          <p:nvPr/>
        </p:nvSpPr>
        <p:spPr>
          <a:xfrm>
            <a:off x="872545" y="3184875"/>
            <a:ext cx="11208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오차를 기준으로 보았을 때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거시경제변수만을 사용하는 일반 모델이 더 낮은 오차를 보여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모든 경우에서 뉴스 감성 분석이 주가 예측 성능을 향상시키는 것이 아님을 알 수 있음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A320A-B643-E2CB-C73E-5CAA4F59C557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43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E9ADC9-E7E4-6EDB-C0AA-1AC2482CCBB0}"/>
              </a:ext>
            </a:extLst>
          </p:cNvPr>
          <p:cNvSpPr/>
          <p:nvPr/>
        </p:nvSpPr>
        <p:spPr>
          <a:xfrm>
            <a:off x="437785" y="3948092"/>
            <a:ext cx="11525435" cy="55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532BB0-82EF-9B6F-23E3-C2277A9E7B5F}"/>
              </a:ext>
            </a:extLst>
          </p:cNvPr>
          <p:cNvSpPr/>
          <p:nvPr/>
        </p:nvSpPr>
        <p:spPr>
          <a:xfrm>
            <a:off x="174483" y="3928488"/>
            <a:ext cx="625328" cy="60974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1A471-A349-F8A9-C4FC-1E9C1EDEB5FE}"/>
              </a:ext>
            </a:extLst>
          </p:cNvPr>
          <p:cNvSpPr txBox="1"/>
          <p:nvPr/>
        </p:nvSpPr>
        <p:spPr>
          <a:xfrm>
            <a:off x="1740969" y="4100352"/>
            <a:ext cx="8982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거시경제변수가 전체적인 시장 동향과 주요 경제 지표에 따라 변동하는 주가를 더 잘 반영하기 때문에 주가 예측에서 핵심적인 예측 요소로 작용</a:t>
            </a:r>
            <a:r>
              <a:rPr lang="en-US" altLang="ko-KR" sz="1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E40E7A-4DE8-532A-4DDF-C23D835E8C12}"/>
              </a:ext>
            </a:extLst>
          </p:cNvPr>
          <p:cNvSpPr/>
          <p:nvPr/>
        </p:nvSpPr>
        <p:spPr>
          <a:xfrm>
            <a:off x="437785" y="4883884"/>
            <a:ext cx="11525435" cy="55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FE2709-F01D-BA52-0E77-6C79DE75C35F}"/>
              </a:ext>
            </a:extLst>
          </p:cNvPr>
          <p:cNvSpPr/>
          <p:nvPr/>
        </p:nvSpPr>
        <p:spPr>
          <a:xfrm>
            <a:off x="174483" y="4864280"/>
            <a:ext cx="625328" cy="60974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62744-53A5-BBA3-2641-D3FB3F0CD7E1}"/>
              </a:ext>
            </a:extLst>
          </p:cNvPr>
          <p:cNvSpPr txBox="1"/>
          <p:nvPr/>
        </p:nvSpPr>
        <p:spPr>
          <a:xfrm>
            <a:off x="2914336" y="5044985"/>
            <a:ext cx="6584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업종별 특성에 맞게 이를 고려한 맞춤형 주가 예측 모델 개발하는 데 있어 필요성을 제시하고자 함</a:t>
            </a:r>
            <a:r>
              <a:rPr lang="en-US" altLang="ko-KR" sz="12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en-US" altLang="ko-KR" sz="1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451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477DFC-111E-39FC-36FD-0A0FBA67E6C6}"/>
              </a:ext>
            </a:extLst>
          </p:cNvPr>
          <p:cNvSpPr txBox="1"/>
          <p:nvPr/>
        </p:nvSpPr>
        <p:spPr>
          <a:xfrm>
            <a:off x="55979" y="66429"/>
            <a:ext cx="46466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결론 및 시사점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한계 및 향후 연구 방향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DBAEE0A-D927-742A-B489-A31893FCC280}"/>
              </a:ext>
            </a:extLst>
          </p:cNvPr>
          <p:cNvSpPr/>
          <p:nvPr/>
        </p:nvSpPr>
        <p:spPr>
          <a:xfrm>
            <a:off x="406017" y="1127681"/>
            <a:ext cx="11525435" cy="8418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BE5C50-FB63-D325-8588-C87AC7AE2C57}"/>
              </a:ext>
            </a:extLst>
          </p:cNvPr>
          <p:cNvSpPr/>
          <p:nvPr/>
        </p:nvSpPr>
        <p:spPr>
          <a:xfrm>
            <a:off x="142715" y="1125495"/>
            <a:ext cx="790346" cy="8418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43E3C-4EEE-67D4-D8C9-DAE292FA77F4}"/>
              </a:ext>
            </a:extLst>
          </p:cNvPr>
          <p:cNvSpPr txBox="1"/>
          <p:nvPr/>
        </p:nvSpPr>
        <p:spPr>
          <a:xfrm>
            <a:off x="1759016" y="1402282"/>
            <a:ext cx="9586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 분석에 사용된 뉴스 데이터의 출처가 제한적이므로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다양한 뉴스 소스를 통해 분석의 신뢰성과 대표성을 높일 필요가 있음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F33543-041A-62EF-4702-7DAB8A89AF88}"/>
              </a:ext>
            </a:extLst>
          </p:cNvPr>
          <p:cNvSpPr/>
          <p:nvPr/>
        </p:nvSpPr>
        <p:spPr>
          <a:xfrm>
            <a:off x="406017" y="2478491"/>
            <a:ext cx="11525435" cy="8418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8457FE-555B-8441-C5CD-6070A7B3313E}"/>
              </a:ext>
            </a:extLst>
          </p:cNvPr>
          <p:cNvSpPr/>
          <p:nvPr/>
        </p:nvSpPr>
        <p:spPr>
          <a:xfrm>
            <a:off x="142715" y="2476305"/>
            <a:ext cx="790346" cy="8418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A5CC9-7644-80CF-7265-5041EC3FD96D}"/>
              </a:ext>
            </a:extLst>
          </p:cNvPr>
          <p:cNvSpPr txBox="1"/>
          <p:nvPr/>
        </p:nvSpPr>
        <p:spPr>
          <a:xfrm>
            <a:off x="1078530" y="2752046"/>
            <a:ext cx="1085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모델만을 사용한 주가 예측에 대해 다른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머신러닝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모델과의 성능 비교가 필요하며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기법을 탐색하여 예측 성능 개선 가능성을 모색해야 함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37CC50E-34FF-F96C-28CF-28BFF3ADAD76}"/>
              </a:ext>
            </a:extLst>
          </p:cNvPr>
          <p:cNvSpPr/>
          <p:nvPr/>
        </p:nvSpPr>
        <p:spPr>
          <a:xfrm>
            <a:off x="406017" y="3881700"/>
            <a:ext cx="11525435" cy="8418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F3CE881-B399-CF30-5B4A-2E65B1BAC6DE}"/>
              </a:ext>
            </a:extLst>
          </p:cNvPr>
          <p:cNvSpPr/>
          <p:nvPr/>
        </p:nvSpPr>
        <p:spPr>
          <a:xfrm>
            <a:off x="142715" y="3879514"/>
            <a:ext cx="790346" cy="8418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CAF85-08DB-3945-3099-49342E6A28E7}"/>
              </a:ext>
            </a:extLst>
          </p:cNvPr>
          <p:cNvSpPr txBox="1"/>
          <p:nvPr/>
        </p:nvSpPr>
        <p:spPr>
          <a:xfrm>
            <a:off x="1759016" y="4150709"/>
            <a:ext cx="10140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 감성 분석에 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</a:t>
            </a:r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코스피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키워드를 사용하다보니 일부 업종이나 기업에 대한 감성 정보가 충분히 반영되지 못했을 가능성이 존재함</a:t>
            </a:r>
            <a:r>
              <a:rPr lang="en-US" altLang="ko-KR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ko-KR" altLang="en-US" sz="140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0380B-8A00-46C0-3C12-541B3A1355E6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44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B69F63-5B11-BAFA-65DE-14CDFF550EF1}"/>
              </a:ext>
            </a:extLst>
          </p:cNvPr>
          <p:cNvSpPr/>
          <p:nvPr/>
        </p:nvSpPr>
        <p:spPr>
          <a:xfrm>
            <a:off x="437785" y="5288860"/>
            <a:ext cx="11525435" cy="84184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C617F58-9263-B912-1280-64C6EA7C77C8}"/>
              </a:ext>
            </a:extLst>
          </p:cNvPr>
          <p:cNvSpPr/>
          <p:nvPr/>
        </p:nvSpPr>
        <p:spPr>
          <a:xfrm>
            <a:off x="174483" y="5286674"/>
            <a:ext cx="790346" cy="84184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D06471-1FBC-BAAC-A8E5-ACA0899AB1B5}"/>
              </a:ext>
            </a:extLst>
          </p:cNvPr>
          <p:cNvSpPr txBox="1"/>
          <p:nvPr/>
        </p:nvSpPr>
        <p:spPr>
          <a:xfrm>
            <a:off x="1330624" y="5472112"/>
            <a:ext cx="10412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VADER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감성 사전을 기반으로 하여 감성 분석이 이루어졌기 때문에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연구에서는 </a:t>
            </a:r>
            <a:r>
              <a:rPr lang="ko-KR" altLang="en-US" sz="14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머신러닝을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활용한 감성 분석 기법을 적용하여 보다 정교한 감성 분석이 이루어질 수 있도록 개선할 필요가 있음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04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142715" y="202682"/>
            <a:ext cx="8506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/>
              <a:t>참고 문헌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48944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98003-453F-518B-BDF8-9455FD00F68F}"/>
              </a:ext>
            </a:extLst>
          </p:cNvPr>
          <p:cNvSpPr txBox="1"/>
          <p:nvPr/>
        </p:nvSpPr>
        <p:spPr>
          <a:xfrm>
            <a:off x="243329" y="965939"/>
            <a:ext cx="11705342" cy="529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박강희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신현정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(2011).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네트워크에 기반한 주가예측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경영과학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28(1), 53-60.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Kai Chen, Yi Zhou,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Fangyan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Dai (2015). </a:t>
            </a:r>
            <a:r>
              <a:rPr lang="en-US" altLang="ko-KR" sz="1500" i="0" dirty="0">
                <a:solidFill>
                  <a:srgbClr val="333333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 LSTM-based method for stock returns prediction: A case study of China stock market.</a:t>
            </a:r>
            <a:r>
              <a:rPr lang="en-US" altLang="ko-KR" sz="1600" dirty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2015 IEEE International Conference on Big Data (Big Data), 2823-2824.</a:t>
            </a:r>
            <a:endParaRPr lang="en-US" altLang="ko-KR" sz="1500" i="0" dirty="0">
              <a:solidFill>
                <a:srgbClr val="333333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신동하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최광호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김창복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(2017). RNN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이용한 주가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예측율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향상을 위한 딥러닝 모델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한국정보기술학회논문지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15(10), 9-16.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Thomas Fischer &amp; Christopher Krauss (2018). </a:t>
            </a:r>
            <a:r>
              <a:rPr lang="en-US" altLang="ko-KR" sz="1500" b="0" i="0" dirty="0">
                <a:solidFill>
                  <a:srgbClr val="1F1F1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with long short-term memory networks for financial market predictions.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1F1F1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European Journal of Operational Research, 270(2), 654-669.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Johan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Bollen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Huina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Maoa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&amp;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Xiaojun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Zeng. (2011). Twitter mood predicts the stock market. Journal of Computational Science, 2(1),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1-8.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성노윤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남기환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(2017).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뉴스 및 거시경제 변수를 활용한 주가예측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r>
              <a:rPr lang="en-US" altLang="ko-KR" sz="1500" b="0" i="0" u="none" strike="noStrike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b="0" i="0" u="none" strike="noStrike" dirty="0" err="1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Entrue</a:t>
            </a:r>
            <a:r>
              <a:rPr lang="en-US" altLang="ko-KR" sz="1500" b="0" i="0" u="none" strike="noStrike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Journal of Information Technology, 16(2), 41-54.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주일택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최승호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(2018).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양방향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순환신경망 기반 주가예측모델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한국정보전자통신기술학회논문지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11(2), 204-208.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한태동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(2021). LSTM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이용한 주가 예측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 지표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 경제 지표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 심리의 조합을 중심으로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융복합지식학회논문지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9(4), 189-198.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장은아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최회련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이홍철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(2020). BERT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활용한 뉴스 감성분석과 거시경제지표 조합을 이용한 주가지수 예측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한국컴퓨터정보학회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논문지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25(5),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47-56.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김유신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김남규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정승렬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(2012).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뉴스와 주가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감성분석을 통한 지능형 투자의사결정모형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지능정보연구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18(2), 143-156.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김동영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박제원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최재현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(2014). SNS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뉴스기사의 감성분석과 기계학습을 이용한 주가예측 모형 비교 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한국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서비스학회지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13(3), 211-233.</a:t>
            </a:r>
            <a:endParaRPr lang="ko-KR" altLang="en-US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35C36-1C54-C4C8-9B39-0C8587CB24CA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45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91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142715" y="202682"/>
            <a:ext cx="85067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/>
              <a:t>참고 문헌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48944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98003-453F-518B-BDF8-9455FD00F68F}"/>
              </a:ext>
            </a:extLst>
          </p:cNvPr>
          <p:cNvSpPr txBox="1"/>
          <p:nvPr/>
        </p:nvSpPr>
        <p:spPr>
          <a:xfrm>
            <a:off x="243328" y="983357"/>
            <a:ext cx="11948671" cy="250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감형규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신용재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(2017).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거시경제변수가 주식수익률에 미치는 영향에 관한 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대한경영학회지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30(1), 33-52.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송영렬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김흥기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한동협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(2009).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다요인모형을 기초로 한 거시경제변수와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주가간의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영향에 관한 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e-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비즈니스연구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10(3), 97-128.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윤일현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(2016).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거시경제변수가 국내주가에 미치는 영향에 관한 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지역산업연구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39(2), 37-53.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0" i="0" dirty="0" err="1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K.S.Sujit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en-US" altLang="ko-KR" sz="1500" b="0" i="0" dirty="0" err="1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B.Rajesh</a:t>
            </a: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Kumar (2011). Study on dynamic relationship among gold price, oil price, exchange rate and stock market returns.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rgbClr val="11111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International Journal of Applied Business and Economic Research, 9(2), 145-165.</a:t>
            </a:r>
          </a:p>
          <a:p>
            <a:pPr>
              <a:lnSpc>
                <a:spcPct val="150000"/>
              </a:lnSpc>
            </a:pPr>
            <a:r>
              <a:rPr lang="en-US" altLang="ko-KR" sz="1500" b="0" i="0" dirty="0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0" i="0" dirty="0" err="1">
                <a:solidFill>
                  <a:srgbClr val="11111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S.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Hochreiter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J.Schmidhuber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(1997). Long Short-Term Memory.</a:t>
            </a:r>
            <a:r>
              <a:rPr lang="en-US" altLang="ko-KR" sz="1600" dirty="0"/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Neural Computation, 9(8), 1735-1780.</a:t>
            </a:r>
          </a:p>
          <a:p>
            <a:pPr>
              <a:lnSpc>
                <a:spcPct val="150000"/>
              </a:lnSpc>
            </a:pP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박상언 </a:t>
            </a: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강주영 </a:t>
            </a: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(2023). </a:t>
            </a:r>
            <a:r>
              <a:rPr lang="ko-KR" altLang="en-US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파이썬 텍스트 마이닝 완벽가이드 </a:t>
            </a: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– </a:t>
            </a:r>
            <a:r>
              <a:rPr lang="ko-KR" altLang="en-US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자연어 처리 기초부터 딥러닝 기반 </a:t>
            </a: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BERT</a:t>
            </a:r>
            <a:r>
              <a:rPr lang="ko-KR" altLang="en-US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트랜스포머까지</a:t>
            </a:r>
            <a:r>
              <a:rPr lang="en-US" altLang="ko-KR" sz="1500" b="0" i="0" dirty="0"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3103B9-4C28-9638-A89C-7F06F713BAAD}"/>
              </a:ext>
            </a:extLst>
          </p:cNvPr>
          <p:cNvSpPr txBox="1"/>
          <p:nvPr/>
        </p:nvSpPr>
        <p:spPr>
          <a:xfrm>
            <a:off x="5808617" y="6550108"/>
            <a:ext cx="391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lt"/>
                <a:ea typeface="KoPub돋움체 Bold" panose="02020603020101020101" pitchFamily="18" charset="-127"/>
              </a:rPr>
              <a:t>46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165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239D50-BC8A-43E8-E2B3-97C7E67A64AD}"/>
              </a:ext>
            </a:extLst>
          </p:cNvPr>
          <p:cNvCxnSpPr>
            <a:cxnSpLocks/>
          </p:cNvCxnSpPr>
          <p:nvPr/>
        </p:nvCxnSpPr>
        <p:spPr>
          <a:xfrm>
            <a:off x="-8709" y="767608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EF2628-0BFC-7695-68DF-7D72D046D25E}"/>
              </a:ext>
            </a:extLst>
          </p:cNvPr>
          <p:cNvSpPr txBox="1"/>
          <p:nvPr/>
        </p:nvSpPr>
        <p:spPr>
          <a:xfrm>
            <a:off x="3207571" y="2585933"/>
            <a:ext cx="5593977" cy="140745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 </a:t>
            </a:r>
            <a:r>
              <a:rPr lang="ko-KR" altLang="en-US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감사합니다 </a:t>
            </a:r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|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End of Document -</a:t>
            </a:r>
            <a:endParaRPr lang="ko-KR" altLang="en-US" sz="2000" b="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55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두루마리 모양: 가로로 말림 16">
            <a:extLst>
              <a:ext uri="{FF2B5EF4-FFF2-40B4-BE49-F238E27FC236}">
                <a16:creationId xmlns:a16="http://schemas.microsoft.com/office/drawing/2014/main" id="{0146E83F-C045-F7DB-B0E2-CEF974DC6EDA}"/>
              </a:ext>
            </a:extLst>
          </p:cNvPr>
          <p:cNvSpPr/>
          <p:nvPr/>
        </p:nvSpPr>
        <p:spPr>
          <a:xfrm>
            <a:off x="339633" y="3648955"/>
            <a:ext cx="11495315" cy="2761189"/>
          </a:xfrm>
          <a:prstGeom prst="horizontalScrol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두루마리 모양: 가로로 말림 14">
            <a:extLst>
              <a:ext uri="{FF2B5EF4-FFF2-40B4-BE49-F238E27FC236}">
                <a16:creationId xmlns:a16="http://schemas.microsoft.com/office/drawing/2014/main" id="{C8A08345-DA94-D59D-F3B9-D254894347FA}"/>
              </a:ext>
            </a:extLst>
          </p:cNvPr>
          <p:cNvSpPr/>
          <p:nvPr/>
        </p:nvSpPr>
        <p:spPr>
          <a:xfrm>
            <a:off x="339634" y="1616700"/>
            <a:ext cx="11495315" cy="1103099"/>
          </a:xfrm>
          <a:prstGeom prst="horizontalScrol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서론</a:t>
            </a: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배경 및 필요성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28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5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60CE1-4A14-E2F3-B0B5-DC62BA8E11D9}"/>
              </a:ext>
            </a:extLst>
          </p:cNvPr>
          <p:cNvSpPr txBox="1"/>
          <p:nvPr/>
        </p:nvSpPr>
        <p:spPr>
          <a:xfrm>
            <a:off x="536553" y="1763496"/>
            <a:ext cx="11373395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거시경제변수와 뉴스 감성 분석을 결합한 주가 예측 연구가 진행되어가고 있지만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연구들은 주로 개별 기업 또는 특정 산업에 대한 주가 예측에 집중되어 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있었으며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업종별로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거시경제변수와 뉴스 감성 분석을 결합해서 함께 외부 요인들의 통합적 분석을 다룬 연구가 극히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드뭄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C68CF-198D-0C72-F1A4-8F4EC59FFE59}"/>
              </a:ext>
            </a:extLst>
          </p:cNvPr>
          <p:cNvSpPr txBox="1"/>
          <p:nvPr/>
        </p:nvSpPr>
        <p:spPr>
          <a:xfrm>
            <a:off x="142715" y="906389"/>
            <a:ext cx="183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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연구의 필요성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D582196-567D-D246-05B8-F5898BE4FC3A}"/>
              </a:ext>
            </a:extLst>
          </p:cNvPr>
          <p:cNvSpPr/>
          <p:nvPr/>
        </p:nvSpPr>
        <p:spPr>
          <a:xfrm>
            <a:off x="5513501" y="2756298"/>
            <a:ext cx="709749" cy="1103099"/>
          </a:xfrm>
          <a:prstGeom prst="downArrow">
            <a:avLst/>
          </a:prstGeom>
          <a:solidFill>
            <a:srgbClr val="00206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43966-0C11-14A7-E857-017E530CE73D}"/>
              </a:ext>
            </a:extLst>
          </p:cNvPr>
          <p:cNvSpPr txBox="1"/>
          <p:nvPr/>
        </p:nvSpPr>
        <p:spPr>
          <a:xfrm>
            <a:off x="564545" y="4029977"/>
            <a:ext cx="11298395" cy="199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연구에서는 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KOSPI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</a:t>
            </a:r>
            <a:r>
              <a:rPr lang="ko-KR" altLang="en-US" sz="14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상장되어있는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기업을 각 국내 산업 업종별로 구분하여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거시경제변수와 뉴스 감성 분석을 결합한 주가예측을 수행하고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기존 연구에서 다루지 않은 외부 요인들의 통합적 분석을 시도하고 성능지표를 사용하여 모델의 예측 정확성을 평가함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거시경제변수와 뉴스 감성을 결합한 모델과 단순 거시경제변수 모델 간의 예측 성능 차이가 표본 내에서만 유효한 것이 아닌 전체 업종에서도 일반화될 수 있는지를 통계적으로 검증함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통해 업종별로 어떠한 외부 요인이 주가 예측에 더 중요한 영향을 미치는 지 확인할 수 있으며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이러한 통합적 접근은 업종별 특성에 맞춘 주가 예측 모델을 개발하는 데 기여하는 것을 목표로 한다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5BF708-C1FF-85AC-B450-390C2EFB84A3}"/>
              </a:ext>
            </a:extLst>
          </p:cNvPr>
          <p:cNvSpPr txBox="1"/>
          <p:nvPr/>
        </p:nvSpPr>
        <p:spPr>
          <a:xfrm>
            <a:off x="434407" y="1383245"/>
            <a:ext cx="2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Issue</a:t>
            </a:r>
            <a:endParaRPr lang="ko-KR" altLang="en-US" sz="16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82448-317A-B4C1-A721-1F6DEF136923}"/>
              </a:ext>
            </a:extLst>
          </p:cNvPr>
          <p:cNvSpPr txBox="1"/>
          <p:nvPr/>
        </p:nvSpPr>
        <p:spPr>
          <a:xfrm>
            <a:off x="434407" y="3634471"/>
            <a:ext cx="286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206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Solution</a:t>
            </a:r>
            <a:endParaRPr lang="ko-KR" altLang="en-US" sz="1600" dirty="0">
              <a:solidFill>
                <a:srgbClr val="00206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38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서론</a:t>
            </a: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연구의 구성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28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6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F0885-E74E-03A7-A705-F27593BF4CE9}"/>
              </a:ext>
            </a:extLst>
          </p:cNvPr>
          <p:cNvSpPr txBox="1"/>
          <p:nvPr/>
        </p:nvSpPr>
        <p:spPr>
          <a:xfrm>
            <a:off x="383176" y="1323602"/>
            <a:ext cx="1165331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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 연구에서는 총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장으로 구성되어 있음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①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서론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연구의 배경과 필요성을 설명하고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논문의 전체 구성을 제시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②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선행연구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 모델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LSTM,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거시경제변수와 주가의 관계에 대한 기존 연구들을 분석 검토하여 본 연구의 차별성과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기여점을 설명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③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이론적 배경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LSTM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모델의 개념 및 특성과 감성 분석에 대한 이론적 배경을 확립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④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연구방법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10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업종을 선정하여 각 업종별로 코스피 상장에 있는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기업을 선정하여 주가 데이터를 수집하고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이를 바탕으로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LSTM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모델을 구성한 실험 설계와 데이터 </a:t>
            </a:r>
            <a:r>
              <a:rPr lang="ko-KR" altLang="en-US" sz="16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전처리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과정을 설명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⑤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실험결과 및 분석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두 가지 예측 모델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 모델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데이터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거시경제변수 모델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+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감성 분석 모델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성능을 비교하고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대응표본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t-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검정을 통해 두 모델의 예측 성능 차이가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통계적으로 유의미하고 업종 전반에 걸쳐 일반화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           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 수 있는지를 검증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⑥ </a:t>
            </a:r>
            <a:r>
              <a:rPr lang="ko-KR" altLang="en-US" sz="16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 및 시사점 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연구의 주요 결과를 종합적으로 요약 및 정리하고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연구의 한계와 향후 연구방향을 제시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67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9D9DF97-8428-59CF-47E6-750919420F7C}"/>
              </a:ext>
            </a:extLst>
          </p:cNvPr>
          <p:cNvSpPr/>
          <p:nvPr/>
        </p:nvSpPr>
        <p:spPr>
          <a:xfrm rot="10800000">
            <a:off x="5682343" y="-3"/>
            <a:ext cx="6509656" cy="1166329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9ECB7428-AFE4-D00C-3BDD-EF390AA47FB6}"/>
              </a:ext>
            </a:extLst>
          </p:cNvPr>
          <p:cNvSpPr/>
          <p:nvPr/>
        </p:nvSpPr>
        <p:spPr>
          <a:xfrm>
            <a:off x="0" y="4424"/>
            <a:ext cx="8192278" cy="1068595"/>
          </a:xfrm>
          <a:custGeom>
            <a:avLst/>
            <a:gdLst>
              <a:gd name="connsiteX0" fmla="*/ 0 w 9004041"/>
              <a:gd name="connsiteY0" fmla="*/ 1472437 h 1472437"/>
              <a:gd name="connsiteX1" fmla="*/ 0 w 9004041"/>
              <a:gd name="connsiteY1" fmla="*/ 0 h 1472437"/>
              <a:gd name="connsiteX2" fmla="*/ 9004041 w 9004041"/>
              <a:gd name="connsiteY2" fmla="*/ 1472437 h 1472437"/>
              <a:gd name="connsiteX3" fmla="*/ 0 w 9004041"/>
              <a:gd name="connsiteY3" fmla="*/ 1472437 h 1472437"/>
              <a:gd name="connsiteX0" fmla="*/ 0 w 8313576"/>
              <a:gd name="connsiteY0" fmla="*/ 1472437 h 1472437"/>
              <a:gd name="connsiteX1" fmla="*/ 0 w 8313576"/>
              <a:gd name="connsiteY1" fmla="*/ 0 h 1472437"/>
              <a:gd name="connsiteX2" fmla="*/ 8313576 w 8313576"/>
              <a:gd name="connsiteY2" fmla="*/ 54184 h 1472437"/>
              <a:gd name="connsiteX3" fmla="*/ 0 w 8313576"/>
              <a:gd name="connsiteY3" fmla="*/ 1472437 h 1472437"/>
              <a:gd name="connsiteX0" fmla="*/ 0 w 8248262"/>
              <a:gd name="connsiteY0" fmla="*/ 1483567 h 1483567"/>
              <a:gd name="connsiteX1" fmla="*/ 0 w 8248262"/>
              <a:gd name="connsiteY1" fmla="*/ 11130 h 1483567"/>
              <a:gd name="connsiteX2" fmla="*/ 8248262 w 8248262"/>
              <a:gd name="connsiteY2" fmla="*/ 0 h 1483567"/>
              <a:gd name="connsiteX3" fmla="*/ 0 w 8248262"/>
              <a:gd name="connsiteY3" fmla="*/ 1483567 h 1483567"/>
              <a:gd name="connsiteX0" fmla="*/ 0 w 8192278"/>
              <a:gd name="connsiteY0" fmla="*/ 1474237 h 1474237"/>
              <a:gd name="connsiteX1" fmla="*/ 0 w 8192278"/>
              <a:gd name="connsiteY1" fmla="*/ 1800 h 1474237"/>
              <a:gd name="connsiteX2" fmla="*/ 8192278 w 8192278"/>
              <a:gd name="connsiteY2" fmla="*/ 0 h 1474237"/>
              <a:gd name="connsiteX3" fmla="*/ 0 w 8192278"/>
              <a:gd name="connsiteY3" fmla="*/ 1474237 h 14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2278" h="1474237">
                <a:moveTo>
                  <a:pt x="0" y="1474237"/>
                </a:moveTo>
                <a:lnTo>
                  <a:pt x="0" y="1800"/>
                </a:lnTo>
                <a:lnTo>
                  <a:pt x="8192278" y="0"/>
                </a:lnTo>
                <a:lnTo>
                  <a:pt x="0" y="147423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0B3A4-A1E0-76BB-6DCA-D619104EC159}"/>
              </a:ext>
            </a:extLst>
          </p:cNvPr>
          <p:cNvSpPr txBox="1"/>
          <p:nvPr/>
        </p:nvSpPr>
        <p:spPr>
          <a:xfrm>
            <a:off x="6763137" y="5642190"/>
            <a:ext cx="509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한양대학교 일반대학원 경영컨설팅학과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  <a:p>
            <a:pPr algn="r"/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석사 </a:t>
            </a:r>
            <a:r>
              <a:rPr lang="en-US" altLang="ko-KR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1</a:t>
            </a:r>
            <a:r>
              <a:rPr lang="ko-KR" altLang="en-US" sz="1500" b="1" dirty="0">
                <a:solidFill>
                  <a:schemeClr val="bg1"/>
                </a:solidFill>
                <a:ea typeface="KoPubWorld바탕체 Bold" panose="00000800000000000000" pitchFamily="2" charset="-127"/>
                <a:cs typeface="KoPubWorld바탕체 Bold" panose="00000800000000000000" pitchFamily="2" charset="-127"/>
              </a:rPr>
              <a:t>기 이정현</a:t>
            </a:r>
            <a:endParaRPr lang="en-US" altLang="ko-KR" sz="1500" b="1" dirty="0">
              <a:solidFill>
                <a:schemeClr val="bg1"/>
              </a:solidFill>
              <a:ea typeface="KoPubWorld바탕체 Bold" panose="00000800000000000000" pitchFamily="2" charset="-127"/>
              <a:cs typeface="KoPubWorld바탕체 Bold" panose="00000800000000000000" pitchFamily="2" charset="-127"/>
            </a:endParaRPr>
          </a:p>
        </p:txBody>
      </p:sp>
      <p:pic>
        <p:nvPicPr>
          <p:cNvPr id="1026" name="Picture 2" descr="UI - 한양대학교">
            <a:extLst>
              <a:ext uri="{FF2B5EF4-FFF2-40B4-BE49-F238E27FC236}">
                <a16:creationId xmlns:a16="http://schemas.microsoft.com/office/drawing/2014/main" id="{C7F9302C-586C-3327-0BF9-23AD77CB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3" y="5033567"/>
            <a:ext cx="1865298" cy="17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0F580B-D593-0E54-069A-5A92F0FC8D60}"/>
              </a:ext>
            </a:extLst>
          </p:cNvPr>
          <p:cNvSpPr/>
          <p:nvPr/>
        </p:nvSpPr>
        <p:spPr>
          <a:xfrm rot="10800000">
            <a:off x="4184779" y="5642189"/>
            <a:ext cx="8005665" cy="1217326"/>
          </a:xfrm>
          <a:custGeom>
            <a:avLst/>
            <a:gdLst>
              <a:gd name="connsiteX0" fmla="*/ 0 w 7147249"/>
              <a:gd name="connsiteY0" fmla="*/ 1502229 h 1502229"/>
              <a:gd name="connsiteX1" fmla="*/ 0 w 7147249"/>
              <a:gd name="connsiteY1" fmla="*/ 0 h 1502229"/>
              <a:gd name="connsiteX2" fmla="*/ 7147249 w 7147249"/>
              <a:gd name="connsiteY2" fmla="*/ 1502229 h 1502229"/>
              <a:gd name="connsiteX3" fmla="*/ 0 w 7147249"/>
              <a:gd name="connsiteY3" fmla="*/ 1502229 h 1502229"/>
              <a:gd name="connsiteX0" fmla="*/ 0 w 7996335"/>
              <a:gd name="connsiteY0" fmla="*/ 1502229 h 1502229"/>
              <a:gd name="connsiteX1" fmla="*/ 0 w 7996335"/>
              <a:gd name="connsiteY1" fmla="*/ 0 h 1502229"/>
              <a:gd name="connsiteX2" fmla="*/ 7996335 w 7996335"/>
              <a:gd name="connsiteY2" fmla="*/ 0 h 1502229"/>
              <a:gd name="connsiteX3" fmla="*/ 0 w 7996335"/>
              <a:gd name="connsiteY3" fmla="*/ 1502229 h 1502229"/>
              <a:gd name="connsiteX0" fmla="*/ 0 w 7996335"/>
              <a:gd name="connsiteY0" fmla="*/ 1539552 h 1539552"/>
              <a:gd name="connsiteX1" fmla="*/ 0 w 7996335"/>
              <a:gd name="connsiteY1" fmla="*/ 37323 h 1539552"/>
              <a:gd name="connsiteX2" fmla="*/ 7996335 w 7996335"/>
              <a:gd name="connsiteY2" fmla="*/ 0 h 1539552"/>
              <a:gd name="connsiteX3" fmla="*/ 0 w 7996335"/>
              <a:gd name="connsiteY3" fmla="*/ 1539552 h 1539552"/>
              <a:gd name="connsiteX0" fmla="*/ 0 w 8005665"/>
              <a:gd name="connsiteY0" fmla="*/ 1520891 h 1520891"/>
              <a:gd name="connsiteX1" fmla="*/ 0 w 8005665"/>
              <a:gd name="connsiteY1" fmla="*/ 18662 h 1520891"/>
              <a:gd name="connsiteX2" fmla="*/ 8005665 w 8005665"/>
              <a:gd name="connsiteY2" fmla="*/ 0 h 1520891"/>
              <a:gd name="connsiteX3" fmla="*/ 0 w 8005665"/>
              <a:gd name="connsiteY3" fmla="*/ 1520891 h 15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665" h="1520891">
                <a:moveTo>
                  <a:pt x="0" y="1520891"/>
                </a:moveTo>
                <a:lnTo>
                  <a:pt x="0" y="18662"/>
                </a:lnTo>
                <a:lnTo>
                  <a:pt x="8005665" y="0"/>
                </a:lnTo>
                <a:lnTo>
                  <a:pt x="0" y="152089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7CD4-638B-5C11-8AC5-E4286551437E}"/>
              </a:ext>
            </a:extLst>
          </p:cNvPr>
          <p:cNvSpPr txBox="1"/>
          <p:nvPr/>
        </p:nvSpPr>
        <p:spPr>
          <a:xfrm>
            <a:off x="584406" y="1917003"/>
            <a:ext cx="45101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2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</a:t>
            </a:r>
            <a:r>
              <a:rPr lang="en-US" altLang="ko-KR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5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선행연구</a:t>
            </a:r>
            <a:endParaRPr lang="en-US" altLang="ko-KR" sz="5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716FB-9050-8A9E-678E-FE001A8A5295}"/>
              </a:ext>
            </a:extLst>
          </p:cNvPr>
          <p:cNvSpPr txBox="1"/>
          <p:nvPr/>
        </p:nvSpPr>
        <p:spPr>
          <a:xfrm>
            <a:off x="6071768" y="3994903"/>
            <a:ext cx="5730806" cy="1431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주가 예측 모델 관련 연구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뉴스 감성 분석을 통한 주가 예측 연구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거시경제변수가 주가에 미치는 영향 관련 연구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32EE5-4DE5-0E52-B1A6-BB49344C5E59}"/>
              </a:ext>
            </a:extLst>
          </p:cNvPr>
          <p:cNvSpPr txBox="1"/>
          <p:nvPr/>
        </p:nvSpPr>
        <p:spPr>
          <a:xfrm>
            <a:off x="1926787" y="1068194"/>
            <a:ext cx="83384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거시경제변수와 뉴스 감성 분석을 활용한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모델 기반 업종별 주가 예측 성능 비교 연구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938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선행연구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주가 예측 모델 관련 연구 </a:t>
            </a:r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28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8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69F4C-753D-BCDA-4A11-598C151E8926}"/>
              </a:ext>
            </a:extLst>
          </p:cNvPr>
          <p:cNvSpPr txBox="1"/>
          <p:nvPr/>
        </p:nvSpPr>
        <p:spPr>
          <a:xfrm>
            <a:off x="142715" y="890844"/>
            <a:ext cx="11936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예측을 비롯한 연구는 꾸준히 진행되어 옴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전통적인 주가 예측 방법론으로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ARIMA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존재하였으나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최근에는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머신러닝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딥러닝과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같은 방법론으로 주가를 예측하는 연구가 활발히 이루어지고 있음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 시계열 데이터를 효과적으로 예측하는 신경망 구조기반의 딥러닝 기술들이 주목을 받고 있음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이에 관련된 알고리즘으로 최근에는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등장하면서 쓰이고 있음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E2F92-1CE2-A1E3-E14B-557698AEBEFD}"/>
              </a:ext>
            </a:extLst>
          </p:cNvPr>
          <p:cNvSpPr txBox="1"/>
          <p:nvPr/>
        </p:nvSpPr>
        <p:spPr>
          <a:xfrm>
            <a:off x="184123" y="1352509"/>
            <a:ext cx="11536369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RNN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이용한 주가 </a:t>
            </a:r>
            <a:r>
              <a:rPr lang="ko-KR" altLang="en-US" sz="15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예측율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향상을 위한 딥러닝 모델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신동하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최광호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김창복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2017)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DNN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비해 시계열 딥러닝 네트워크인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RNN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빠르고 안정적으로 주가 </a:t>
            </a:r>
            <a:r>
              <a:rPr lang="ko-KR" altLang="en-US" sz="15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예측율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향상을 보임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양방향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순환신경망 기반 주가예측모델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주일택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최승호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2018)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시계열 데이터인 주가의 변동 패턴을 학습하고 주가가격을 예측하기 위한 딥러닝 모델로 양방향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순환 신경망을 이용하여 주가 예측 모델을 구현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이에 대한 결과로 주가예측 모델이 더 작은 오차가 발생하여 주가 예측 정확성이 향상됨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LSTM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을 이용한 주가 예측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기술 지표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거시 경제 지표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시장 심리의 조합을 중심으로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한태동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2021)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기술적 지표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거시 경제 지표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시장 심리 지표를 모두 포함해서 주가 예측 요소의 조합을 찾는 방법론으로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사용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딥러닝 실험 결과 예상대로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종목에 적용할 수 있는 범용 모델은 찾을 수 없었지만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업종이나 가격대 등에 따라 예측력을 높이는 조합이 존재하며 현재 시점에서 먼 과거의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데이터보다는 최근의 데이터가 예측력을 높인다는 결과가 나옴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시계열 네트워크에 기반한 주가예측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박강희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신현정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2011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그래프 기반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SSL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알고리즘을 사용하여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KOSPI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상장된 개별 회사의 주가와 외부 경제 지표 간의 상호 관계를 고려한 예측 모델을 통해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전통적인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인공신경망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(ANN)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및 서포트 벡터 머신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(SVM)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모델보다 더 높은 예측 정확도와 수익률을 달성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endParaRPr lang="en-US" altLang="ko-KR" sz="15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b="0" i="0" dirty="0">
                <a:solidFill>
                  <a:srgbClr val="1F1F1F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Deep learning with long short-term memory networks for financial market predictions (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Thomas Fischer &amp; Christopher Krauss. 2018)</a:t>
            </a:r>
            <a:endParaRPr lang="en-US" altLang="ko-KR" sz="1500" b="0" i="0" dirty="0">
              <a:solidFill>
                <a:srgbClr val="1F1F1F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LSTM </a:t>
            </a:r>
            <a:r>
              <a:rPr lang="ko-KR" altLang="en-US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네트워크를 사용하여 </a:t>
            </a:r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S&amp;P 500 </a:t>
            </a:r>
            <a:r>
              <a:rPr lang="ko-KR" altLang="en-US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주식의 방향성 움직임을 예측</a:t>
            </a:r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LSTM </a:t>
            </a:r>
            <a:r>
              <a:rPr lang="ko-KR" altLang="en-US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랜덤 포레스트</a:t>
            </a:r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DNN, </a:t>
            </a:r>
            <a:r>
              <a:rPr lang="ko-KR" altLang="en-US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 회귀와 비교하여 더 높은 예측 </a:t>
            </a:r>
            <a:endParaRPr lang="en-US" altLang="ko-KR" sz="1500" dirty="0">
              <a:solidFill>
                <a:srgbClr val="1F1F1F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정확도와 수익률을 보였음</a:t>
            </a:r>
            <a:r>
              <a:rPr lang="en-US" altLang="ko-KR" sz="1500" dirty="0">
                <a:solidFill>
                  <a:srgbClr val="1F1F1F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44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66C4D75-E9CF-C4B7-B24A-000CC0A45C95}"/>
              </a:ext>
            </a:extLst>
          </p:cNvPr>
          <p:cNvSpPr txBox="1"/>
          <p:nvPr/>
        </p:nvSpPr>
        <p:spPr>
          <a:xfrm>
            <a:off x="55979" y="66429"/>
            <a:ext cx="44786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 </a:t>
            </a:r>
            <a:r>
              <a:rPr lang="en-US" altLang="ko-KR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 선행연구</a:t>
            </a:r>
            <a:endParaRPr lang="en-US" altLang="ko-KR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b="1" dirty="0"/>
              <a:t>  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</a:t>
            </a:r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절 뉴스 감성 분석을 통한 주가 예측 연구</a:t>
            </a:r>
            <a:endParaRPr lang="en-US" altLang="ko-KR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ko-KR" altLang="en-US" sz="17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322D6B-3304-2E7D-56C0-7A4DA65857A2}"/>
              </a:ext>
            </a:extLst>
          </p:cNvPr>
          <p:cNvCxnSpPr>
            <a:cxnSpLocks/>
          </p:cNvCxnSpPr>
          <p:nvPr/>
        </p:nvCxnSpPr>
        <p:spPr>
          <a:xfrm>
            <a:off x="0" y="763873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5A6538-7829-BA85-37B8-715D7F7D9667}"/>
              </a:ext>
            </a:extLst>
          </p:cNvPr>
          <p:cNvCxnSpPr>
            <a:cxnSpLocks/>
          </p:cNvCxnSpPr>
          <p:nvPr/>
        </p:nvCxnSpPr>
        <p:spPr>
          <a:xfrm>
            <a:off x="0" y="6515887"/>
            <a:ext cx="12192000" cy="0"/>
          </a:xfrm>
          <a:prstGeom prst="line">
            <a:avLst/>
          </a:prstGeom>
          <a:ln w="57150">
            <a:solidFill>
              <a:srgbClr val="002060"/>
            </a:solidFill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C840690-1B48-855D-E593-1DCBFDD5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15" y="6557392"/>
            <a:ext cx="790346" cy="252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F2D57-0FAF-93CD-C3E0-AAFE804CA0AE}"/>
              </a:ext>
            </a:extLst>
          </p:cNvPr>
          <p:cNvSpPr txBox="1"/>
          <p:nvPr/>
        </p:nvSpPr>
        <p:spPr>
          <a:xfrm>
            <a:off x="5808617" y="6550108"/>
            <a:ext cx="28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  <a:ea typeface="KoPub돋움체 Bold" panose="02020603020101020101" pitchFamily="18" charset="-127"/>
              </a:rPr>
              <a:t>9</a:t>
            </a:r>
            <a:endParaRPr lang="ko-KR" altLang="en-US" sz="1200" dirty="0">
              <a:latin typeface="+mj-lt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69F4C-753D-BCDA-4A11-598C151E8926}"/>
              </a:ext>
            </a:extLst>
          </p:cNvPr>
          <p:cNvSpPr txBox="1"/>
          <p:nvPr/>
        </p:nvSpPr>
        <p:spPr>
          <a:xfrm>
            <a:off x="142715" y="887401"/>
            <a:ext cx="11831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데이터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특히 뉴스와 소셜 미디어와 같은 텍스트 데이터를 활용한 주가 예측 연구도 수행되어 왔음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AFB1A5-4B93-7DA9-FA58-3AD19A0EC5ED}"/>
              </a:ext>
            </a:extLst>
          </p:cNvPr>
          <p:cNvSpPr txBox="1"/>
          <p:nvPr/>
        </p:nvSpPr>
        <p:spPr>
          <a:xfrm>
            <a:off x="180392" y="1114132"/>
            <a:ext cx="11323185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•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Twitter mood predicts the stock market (Johan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Bollen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Huina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Maoa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&amp; </a:t>
            </a:r>
            <a:r>
              <a:rPr lang="en-US" altLang="ko-KR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Xiaojun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Zeng. 2011) 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Twitter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데이터를 기반으로 대중의 감성 상태가 주가에 미치는 영향을 분석한 연구에서 행동 경제학적 관점에서 대중의 감정이 경제 지표에 미치는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영향을 탐구하며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대중의 긍정적 또는 부정적 감성이 주식 시장의 방향성에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중요한 역할을 한다고 주장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온라인 뉴스 및 거시경제 변수를 활용한 주가예측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성노윤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남기환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2017)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온라인 뉴스 데이터와 거시경제 변수를 결합하여 주가를 예측하는 모델을 만들어 수행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뉴욕타임스 뉴스 데이터를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Word2Vec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모형으로 분석하고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금값과 환율 등 거시경제 지표와 함께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네트워크를 활용하여 주가 변동성을 예측하였으며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두 요소를 결합한 모델이 각각의 요소만을 사용한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모델보다 더 우수한 성능을 보였음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BERT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활용한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감성분석과 거시경제지표 조합을 이용한 주가지수 예측 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장은아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최회련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이홍철</a:t>
            </a:r>
            <a:r>
              <a:rPr lang="en-US" altLang="ko-KR" sz="15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2020)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뉴욕타임스의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뉴스 데이터를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BERT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와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NLTK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활용하여 감성 분석하고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국제 금값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유가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 등 거시경제 </a:t>
            </a:r>
            <a:r>
              <a:rPr lang="ko-KR" altLang="en-US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지표와 결합하여 효과적인 지표조합을 </a:t>
            </a:r>
            <a:endParaRPr lang="en-US" altLang="ko-KR" sz="15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찾고자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LSTM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모델로 </a:t>
            </a:r>
            <a:r>
              <a:rPr lang="ko-KR" altLang="en-US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 변동성을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예측했으며</a:t>
            </a:r>
            <a:r>
              <a:rPr lang="en-US" altLang="ko-KR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예측한 결과 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EUR/USD 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환율</a:t>
            </a:r>
            <a:r>
              <a:rPr lang="en-US" altLang="ko-KR" sz="1400" kern="0" spc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NLTK VADER, BERT</a:t>
            </a:r>
            <a:r>
              <a:rPr lang="ko-KR" altLang="en-US" sz="1400" kern="0" spc="0">
                <a:solidFill>
                  <a:srgbClr val="000000"/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결합된 모델이 가장 높은 예측 성능을 보였음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뉴스와 주가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빅데이터 감성분석을 통한 지능형 투자의사결정모형 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김유신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김남규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정승렬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2012)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오피니언 마이닝을 사용해 뉴스 데이터를 수집 및 긍정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부정 감성을 분석하고 이를 활용하여 주가지수 변동성을 예측하는 지능형 투자의사결정 </a:t>
            </a:r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모형을 제안하였고 그 결과 주가 변동에 유의한 영향을 미쳤음을 확인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15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• SNS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뉴스기사의 감성분석과 기계학습을 이용한 주가예측 모형 비교 연구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(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김동영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박제원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최재현</a:t>
            </a:r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2014)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뉴스 및 트위터 데이터를 감성 분석한 후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로지스틱 회귀분석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서포트 벡터 머신 등 다양한 기계학습 기법을 활용해 주가 예측 모형을 구축하였으며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감성 분석과 기계학습을 결합한 모델의 예측 정확도가 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80% </a:t>
            </a:r>
            <a:r>
              <a:rPr lang="ko-KR" altLang="en-US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 보였음을 확인</a:t>
            </a:r>
            <a:r>
              <a:rPr lang="en-US" altLang="ko-KR" sz="15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8780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12987</TotalTime>
  <Words>8965</Words>
  <Application>Microsoft Office PowerPoint</Application>
  <PresentationFormat>와이드스크린</PresentationFormat>
  <Paragraphs>1257</Paragraphs>
  <Slides>47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DengXian</vt:lpstr>
      <vt:lpstr>KoPubWorld바탕체 Bold</vt:lpstr>
      <vt:lpstr>KoPub돋움체 Bold</vt:lpstr>
      <vt:lpstr>KoPub돋움체 Light</vt:lpstr>
      <vt:lpstr>KoPub돋움체 Medium</vt:lpstr>
      <vt:lpstr>맑은 고딕</vt:lpstr>
      <vt:lpstr>바탕</vt:lpstr>
      <vt:lpstr>바탕체</vt:lpstr>
      <vt:lpstr>Abadi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정현</dc:creator>
  <cp:lastModifiedBy>정현 이</cp:lastModifiedBy>
  <cp:revision>590</cp:revision>
  <dcterms:created xsi:type="dcterms:W3CDTF">2023-04-30T12:26:29Z</dcterms:created>
  <dcterms:modified xsi:type="dcterms:W3CDTF">2025-02-12T10:17:08Z</dcterms:modified>
</cp:coreProperties>
</file>